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6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Lst>
  <p:sldSz cy="5143500" cx="9144000"/>
  <p:notesSz cx="6858000" cy="9144000"/>
  <p:embeddedFontLst>
    <p:embeddedFont>
      <p:font typeface="Montserrat"/>
      <p:regular r:id="rId24"/>
      <p:bold r:id="rId25"/>
      <p:italic r:id="rId26"/>
      <p:boldItalic r:id="rId27"/>
    </p:embeddedFont>
    <p:embeddedFont>
      <p:font typeface="Lato"/>
      <p:regular r:id="rId28"/>
      <p:bold r:id="rId29"/>
      <p:italic r:id="rId30"/>
      <p:boldItalic r:id="rId3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Montserrat-regular.fntdata"/><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Montserrat-italic.fntdata"/><Relationship Id="rId25" Type="http://schemas.openxmlformats.org/officeDocument/2006/relationships/font" Target="fonts/Montserrat-bold.fntdata"/><Relationship Id="rId28" Type="http://schemas.openxmlformats.org/officeDocument/2006/relationships/font" Target="fonts/Lato-regular.fntdata"/><Relationship Id="rId27" Type="http://schemas.openxmlformats.org/officeDocument/2006/relationships/font" Target="fonts/Montserrat-bold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Lato-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Lato-boldItalic.fntdata"/><Relationship Id="rId30" Type="http://schemas.openxmlformats.org/officeDocument/2006/relationships/font" Target="fonts/Lato-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4" name="Shape 224"/>
        <p:cNvGrpSpPr/>
        <p:nvPr/>
      </p:nvGrpSpPr>
      <p:grpSpPr>
        <a:xfrm>
          <a:off x="0" y="0"/>
          <a:ext cx="0" cy="0"/>
          <a:chOff x="0" y="0"/>
          <a:chExt cx="0" cy="0"/>
        </a:xfrm>
      </p:grpSpPr>
      <p:sp>
        <p:nvSpPr>
          <p:cNvPr id="225" name="Google Shape;225;g1f87997393_0_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f87997393_0_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9" name="Shape 279"/>
        <p:cNvGrpSpPr/>
        <p:nvPr/>
      </p:nvGrpSpPr>
      <p:grpSpPr>
        <a:xfrm>
          <a:off x="0" y="0"/>
          <a:ext cx="0" cy="0"/>
          <a:chOff x="0" y="0"/>
          <a:chExt cx="0" cy="0"/>
        </a:xfrm>
      </p:grpSpPr>
      <p:sp>
        <p:nvSpPr>
          <p:cNvPr id="280" name="Google Shape;280;g81e5461148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81e5461148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7" name="Shape 287"/>
        <p:cNvGrpSpPr/>
        <p:nvPr/>
      </p:nvGrpSpPr>
      <p:grpSpPr>
        <a:xfrm>
          <a:off x="0" y="0"/>
          <a:ext cx="0" cy="0"/>
          <a:chOff x="0" y="0"/>
          <a:chExt cx="0" cy="0"/>
        </a:xfrm>
      </p:grpSpPr>
      <p:sp>
        <p:nvSpPr>
          <p:cNvPr id="288" name="Google Shape;288;g1f87997393_0_8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1f87997393_0_8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3" name="Shape 293"/>
        <p:cNvGrpSpPr/>
        <p:nvPr/>
      </p:nvGrpSpPr>
      <p:grpSpPr>
        <a:xfrm>
          <a:off x="0" y="0"/>
          <a:ext cx="0" cy="0"/>
          <a:chOff x="0" y="0"/>
          <a:chExt cx="0" cy="0"/>
        </a:xfrm>
      </p:grpSpPr>
      <p:sp>
        <p:nvSpPr>
          <p:cNvPr id="294" name="Google Shape;294;g89108c0285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89108c0285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0" name="Shape 300"/>
        <p:cNvGrpSpPr/>
        <p:nvPr/>
      </p:nvGrpSpPr>
      <p:grpSpPr>
        <a:xfrm>
          <a:off x="0" y="0"/>
          <a:ext cx="0" cy="0"/>
          <a:chOff x="0" y="0"/>
          <a:chExt cx="0" cy="0"/>
        </a:xfrm>
      </p:grpSpPr>
      <p:sp>
        <p:nvSpPr>
          <p:cNvPr id="301" name="Google Shape;301;g1f87997393_0_13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1f87997393_0_13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8" name="Shape 308"/>
        <p:cNvGrpSpPr/>
        <p:nvPr/>
      </p:nvGrpSpPr>
      <p:grpSpPr>
        <a:xfrm>
          <a:off x="0" y="0"/>
          <a:ext cx="0" cy="0"/>
          <a:chOff x="0" y="0"/>
          <a:chExt cx="0" cy="0"/>
        </a:xfrm>
      </p:grpSpPr>
      <p:sp>
        <p:nvSpPr>
          <p:cNvPr id="309" name="Google Shape;309;g89108c0285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89108c0285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6" name="Shape 316"/>
        <p:cNvGrpSpPr/>
        <p:nvPr/>
      </p:nvGrpSpPr>
      <p:grpSpPr>
        <a:xfrm>
          <a:off x="0" y="0"/>
          <a:ext cx="0" cy="0"/>
          <a:chOff x="0" y="0"/>
          <a:chExt cx="0" cy="0"/>
        </a:xfrm>
      </p:grpSpPr>
      <p:sp>
        <p:nvSpPr>
          <p:cNvPr id="317" name="Google Shape;317;g89108c0285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89108c0285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5" name="Shape 325"/>
        <p:cNvGrpSpPr/>
        <p:nvPr/>
      </p:nvGrpSpPr>
      <p:grpSpPr>
        <a:xfrm>
          <a:off x="0" y="0"/>
          <a:ext cx="0" cy="0"/>
          <a:chOff x="0" y="0"/>
          <a:chExt cx="0" cy="0"/>
        </a:xfrm>
      </p:grpSpPr>
      <p:sp>
        <p:nvSpPr>
          <p:cNvPr id="326" name="Google Shape;326;g89108c0285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89108c0285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3" name="Shape 333"/>
        <p:cNvGrpSpPr/>
        <p:nvPr/>
      </p:nvGrpSpPr>
      <p:grpSpPr>
        <a:xfrm>
          <a:off x="0" y="0"/>
          <a:ext cx="0" cy="0"/>
          <a:chOff x="0" y="0"/>
          <a:chExt cx="0" cy="0"/>
        </a:xfrm>
      </p:grpSpPr>
      <p:sp>
        <p:nvSpPr>
          <p:cNvPr id="334" name="Google Shape;334;g89108c0285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89108c0285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1" name="Shape 341"/>
        <p:cNvGrpSpPr/>
        <p:nvPr/>
      </p:nvGrpSpPr>
      <p:grpSpPr>
        <a:xfrm>
          <a:off x="0" y="0"/>
          <a:ext cx="0" cy="0"/>
          <a:chOff x="0" y="0"/>
          <a:chExt cx="0" cy="0"/>
        </a:xfrm>
      </p:grpSpPr>
      <p:sp>
        <p:nvSpPr>
          <p:cNvPr id="342" name="Google Shape;342;g89108c0285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89108c0285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0" name="Shape 230"/>
        <p:cNvGrpSpPr/>
        <p:nvPr/>
      </p:nvGrpSpPr>
      <p:grpSpPr>
        <a:xfrm>
          <a:off x="0" y="0"/>
          <a:ext cx="0" cy="0"/>
          <a:chOff x="0" y="0"/>
          <a:chExt cx="0" cy="0"/>
        </a:xfrm>
      </p:grpSpPr>
      <p:sp>
        <p:nvSpPr>
          <p:cNvPr id="231" name="Google Shape;231;g1f87997393_0_7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1f87997393_0_7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6" name="Shape 236"/>
        <p:cNvGrpSpPr/>
        <p:nvPr/>
      </p:nvGrpSpPr>
      <p:grpSpPr>
        <a:xfrm>
          <a:off x="0" y="0"/>
          <a:ext cx="0" cy="0"/>
          <a:chOff x="0" y="0"/>
          <a:chExt cx="0" cy="0"/>
        </a:xfrm>
      </p:grpSpPr>
      <p:sp>
        <p:nvSpPr>
          <p:cNvPr id="237" name="Google Shape;237;g1f87997393_0_8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1f87997393_0_8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2" name="Shape 242"/>
        <p:cNvGrpSpPr/>
        <p:nvPr/>
      </p:nvGrpSpPr>
      <p:grpSpPr>
        <a:xfrm>
          <a:off x="0" y="0"/>
          <a:ext cx="0" cy="0"/>
          <a:chOff x="0" y="0"/>
          <a:chExt cx="0" cy="0"/>
        </a:xfrm>
      </p:grpSpPr>
      <p:sp>
        <p:nvSpPr>
          <p:cNvPr id="243" name="Google Shape;243;g81e5461148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81e5461148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8" name="Shape 248"/>
        <p:cNvGrpSpPr/>
        <p:nvPr/>
      </p:nvGrpSpPr>
      <p:grpSpPr>
        <a:xfrm>
          <a:off x="0" y="0"/>
          <a:ext cx="0" cy="0"/>
          <a:chOff x="0" y="0"/>
          <a:chExt cx="0" cy="0"/>
        </a:xfrm>
      </p:grpSpPr>
      <p:sp>
        <p:nvSpPr>
          <p:cNvPr id="249" name="Google Shape;249;g81e5461148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81e5461148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4" name="Shape 254"/>
        <p:cNvGrpSpPr/>
        <p:nvPr/>
      </p:nvGrpSpPr>
      <p:grpSpPr>
        <a:xfrm>
          <a:off x="0" y="0"/>
          <a:ext cx="0" cy="0"/>
          <a:chOff x="0" y="0"/>
          <a:chExt cx="0" cy="0"/>
        </a:xfrm>
      </p:grpSpPr>
      <p:sp>
        <p:nvSpPr>
          <p:cNvPr id="255" name="Google Shape;255;g81e5461148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81e5461148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0" name="Shape 260"/>
        <p:cNvGrpSpPr/>
        <p:nvPr/>
      </p:nvGrpSpPr>
      <p:grpSpPr>
        <a:xfrm>
          <a:off x="0" y="0"/>
          <a:ext cx="0" cy="0"/>
          <a:chOff x="0" y="0"/>
          <a:chExt cx="0" cy="0"/>
        </a:xfrm>
      </p:grpSpPr>
      <p:sp>
        <p:nvSpPr>
          <p:cNvPr id="261" name="Google Shape;261;g81e5461148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81e5461148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6" name="Shape 266"/>
        <p:cNvGrpSpPr/>
        <p:nvPr/>
      </p:nvGrpSpPr>
      <p:grpSpPr>
        <a:xfrm>
          <a:off x="0" y="0"/>
          <a:ext cx="0" cy="0"/>
          <a:chOff x="0" y="0"/>
          <a:chExt cx="0" cy="0"/>
        </a:xfrm>
      </p:grpSpPr>
      <p:sp>
        <p:nvSpPr>
          <p:cNvPr id="267" name="Google Shape;267;g81e5461148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81e5461148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3" name="Shape 273"/>
        <p:cNvGrpSpPr/>
        <p:nvPr/>
      </p:nvGrpSpPr>
      <p:grpSpPr>
        <a:xfrm>
          <a:off x="0" y="0"/>
          <a:ext cx="0" cy="0"/>
          <a:chOff x="0" y="0"/>
          <a:chExt cx="0" cy="0"/>
        </a:xfrm>
      </p:grpSpPr>
      <p:sp>
        <p:nvSpPr>
          <p:cNvPr id="274" name="Google Shape;274;g81e5461148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81e5461148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2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 Id="rId6" Type="http://schemas.openxmlformats.org/officeDocument/2006/relationships/slide" Target="/ppt/slides/slide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pic>
        <p:nvPicPr>
          <p:cNvPr descr="offset_comp_406605.jpg" id="10" name="Google Shape;10;p2"/>
          <p:cNvPicPr preferRelativeResize="0"/>
          <p:nvPr/>
        </p:nvPicPr>
        <p:blipFill rotWithShape="1">
          <a:blip r:embed="rId2">
            <a:alphaModFix amt="66000"/>
          </a:blip>
          <a:srcRect b="39565" l="20991" r="40112" t="2690"/>
          <a:stretch/>
        </p:blipFill>
        <p:spPr>
          <a:xfrm>
            <a:off x="0" y="0"/>
            <a:ext cx="5157900" cy="5143500"/>
          </a:xfrm>
          <a:prstGeom prst="rtTriangle">
            <a:avLst/>
          </a:prstGeom>
          <a:noFill/>
          <a:ln>
            <a:noFill/>
          </a:ln>
        </p:spPr>
      </p:pic>
      <p:pic>
        <p:nvPicPr>
          <p:cNvPr descr="offset_comp_342327_edtied.jpg" id="11" name="Google Shape;11;p2"/>
          <p:cNvPicPr preferRelativeResize="0"/>
          <p:nvPr/>
        </p:nvPicPr>
        <p:blipFill rotWithShape="1">
          <a:blip r:embed="rId3">
            <a:alphaModFix amt="31000"/>
          </a:blip>
          <a:srcRect b="11297" l="14009" r="43289" t="35833"/>
          <a:stretch/>
        </p:blipFill>
        <p:spPr>
          <a:xfrm rot="10800000">
            <a:off x="6976800" y="-25"/>
            <a:ext cx="2167200" cy="2012700"/>
          </a:xfrm>
          <a:prstGeom prst="rtTriangle">
            <a:avLst/>
          </a:prstGeom>
          <a:noFill/>
          <a:ln>
            <a:noFill/>
          </a:ln>
        </p:spPr>
      </p:pic>
      <p:sp>
        <p:nvSpPr>
          <p:cNvPr id="12" name="Google Shape;12;p2"/>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3" name="Google Shape;13;p2"/>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
        <p:nvSpPr>
          <p:cNvPr id="15" name="Google Shape;15;p2"/>
          <p:cNvSpPr/>
          <p:nvPr/>
        </p:nvSpPr>
        <p:spPr>
          <a:xfrm rot="-5400000">
            <a:off x="5846" y="-4836"/>
            <a:ext cx="22914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flipH="1">
            <a:off x="652821" y="576768"/>
            <a:ext cx="2300100" cy="22914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135" name="Shape 135"/>
        <p:cNvGrpSpPr/>
        <p:nvPr/>
      </p:nvGrpSpPr>
      <p:grpSpPr>
        <a:xfrm>
          <a:off x="0" y="0"/>
          <a:ext cx="0" cy="0"/>
          <a:chOff x="0" y="0"/>
          <a:chExt cx="0" cy="0"/>
        </a:xfrm>
      </p:grpSpPr>
      <p:sp>
        <p:nvSpPr>
          <p:cNvPr id="136" name="Google Shape;136;p11">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1">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1">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1">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 name="Google Shape;140;p11"/>
          <p:cNvGrpSpPr/>
          <p:nvPr/>
        </p:nvGrpSpPr>
        <p:grpSpPr>
          <a:xfrm>
            <a:off x="4406400" y="0"/>
            <a:ext cx="4737600" cy="5143500"/>
            <a:chOff x="4406400" y="0"/>
            <a:chExt cx="4737600" cy="5143500"/>
          </a:xfrm>
        </p:grpSpPr>
        <p:sp>
          <p:nvSpPr>
            <p:cNvPr id="141" name="Google Shape;141;p11"/>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1"/>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1"/>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1"/>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1"/>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1"/>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1"/>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1"/>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9" name="Google Shape;159;p11"/>
          <p:cNvSpPr txBox="1"/>
          <p:nvPr>
            <p:ph type="title"/>
          </p:nvPr>
        </p:nvSpPr>
        <p:spPr>
          <a:xfrm>
            <a:off x="823850" y="866775"/>
            <a:ext cx="4587000" cy="35211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60" name="Google Shape;160;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161" name="Shape 161"/>
        <p:cNvGrpSpPr/>
        <p:nvPr/>
      </p:nvGrpSpPr>
      <p:grpSpPr>
        <a:xfrm>
          <a:off x="0" y="0"/>
          <a:ext cx="0" cy="0"/>
          <a:chOff x="0" y="0"/>
          <a:chExt cx="0" cy="0"/>
        </a:xfrm>
      </p:grpSpPr>
      <p:sp>
        <p:nvSpPr>
          <p:cNvPr id="162" name="Google Shape;162;p12">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2">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2">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2">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6" name="Google Shape;166;p12"/>
          <p:cNvGrpSpPr/>
          <p:nvPr/>
        </p:nvGrpSpPr>
        <p:grpSpPr>
          <a:xfrm>
            <a:off x="0" y="381001"/>
            <a:ext cx="1037850" cy="1016287"/>
            <a:chOff x="0" y="381001"/>
            <a:chExt cx="1037850" cy="1016287"/>
          </a:xfrm>
        </p:grpSpPr>
        <p:sp>
          <p:nvSpPr>
            <p:cNvPr id="167" name="Google Shape;167;p12"/>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2"/>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9" name="Google Shape;169;p12"/>
          <p:cNvSpPr txBox="1"/>
          <p:nvPr>
            <p:ph type="title"/>
          </p:nvPr>
        </p:nvSpPr>
        <p:spPr>
          <a:xfrm>
            <a:off x="1297500" y="1658325"/>
            <a:ext cx="3036300" cy="1751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70" name="Google Shape;170;p12"/>
          <p:cNvSpPr txBox="1"/>
          <p:nvPr>
            <p:ph idx="1" type="subTitle"/>
          </p:nvPr>
        </p:nvSpPr>
        <p:spPr>
          <a:xfrm>
            <a:off x="1297500" y="3538000"/>
            <a:ext cx="30363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71" name="Google Shape;171;p12"/>
          <p:cNvSpPr txBox="1"/>
          <p:nvPr>
            <p:ph idx="2" type="body"/>
          </p:nvPr>
        </p:nvSpPr>
        <p:spPr>
          <a:xfrm>
            <a:off x="4648200" y="1696600"/>
            <a:ext cx="3676800" cy="234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72" name="Google Shape;172;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173" name="Shape 173"/>
        <p:cNvGrpSpPr/>
        <p:nvPr/>
      </p:nvGrpSpPr>
      <p:grpSpPr>
        <a:xfrm>
          <a:off x="0" y="0"/>
          <a:ext cx="0" cy="0"/>
          <a:chOff x="0" y="0"/>
          <a:chExt cx="0" cy="0"/>
        </a:xfrm>
      </p:grpSpPr>
      <p:grpSp>
        <p:nvGrpSpPr>
          <p:cNvPr id="174" name="Google Shape;174;p13"/>
          <p:cNvGrpSpPr/>
          <p:nvPr/>
        </p:nvGrpSpPr>
        <p:grpSpPr>
          <a:xfrm>
            <a:off x="0" y="4128572"/>
            <a:ext cx="698925" cy="684657"/>
            <a:chOff x="0" y="3785672"/>
            <a:chExt cx="698925" cy="684657"/>
          </a:xfrm>
        </p:grpSpPr>
        <p:sp>
          <p:nvSpPr>
            <p:cNvPr id="175" name="Google Shape;175;p13"/>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3"/>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7" name="Google Shape;177;p13"/>
          <p:cNvSpPr txBox="1"/>
          <p:nvPr>
            <p:ph idx="1" type="body"/>
          </p:nvPr>
        </p:nvSpPr>
        <p:spPr>
          <a:xfrm>
            <a:off x="812725" y="4305375"/>
            <a:ext cx="6936000" cy="523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78" name="Google Shape;178;p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
        <p:nvSpPr>
          <p:cNvPr id="179" name="Google Shape;179;p13">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3">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3">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3">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183" name="Shape 183"/>
        <p:cNvGrpSpPr/>
        <p:nvPr/>
      </p:nvGrpSpPr>
      <p:grpSpPr>
        <a:xfrm>
          <a:off x="0" y="0"/>
          <a:ext cx="0" cy="0"/>
          <a:chOff x="0" y="0"/>
          <a:chExt cx="0" cy="0"/>
        </a:xfrm>
      </p:grpSpPr>
      <p:grpSp>
        <p:nvGrpSpPr>
          <p:cNvPr id="184" name="Google Shape;184;p14"/>
          <p:cNvGrpSpPr/>
          <p:nvPr/>
        </p:nvGrpSpPr>
        <p:grpSpPr>
          <a:xfrm>
            <a:off x="4406400" y="0"/>
            <a:ext cx="4737600" cy="5143065"/>
            <a:chOff x="4406400" y="0"/>
            <a:chExt cx="4737600" cy="5143065"/>
          </a:xfrm>
        </p:grpSpPr>
        <p:sp>
          <p:nvSpPr>
            <p:cNvPr id="185" name="Google Shape;185;p1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3" name="Google Shape;203;p14"/>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204" name="Google Shape;204;p14"/>
          <p:cNvSpPr txBox="1"/>
          <p:nvPr>
            <p:ph idx="1" type="body"/>
          </p:nvPr>
        </p:nvSpPr>
        <p:spPr>
          <a:xfrm>
            <a:off x="823850" y="2643124"/>
            <a:ext cx="4776000" cy="1218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205" name="Google Shape;205;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
        <p:nvSpPr>
          <p:cNvPr id="206" name="Google Shape;206;p14">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4">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4">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4">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210" name="Shape 210"/>
        <p:cNvGrpSpPr/>
        <p:nvPr/>
      </p:nvGrpSpPr>
      <p:grpSpPr>
        <a:xfrm>
          <a:off x="0" y="0"/>
          <a:ext cx="0" cy="0"/>
          <a:chOff x="0" y="0"/>
          <a:chExt cx="0" cy="0"/>
        </a:xfrm>
      </p:grpSpPr>
      <p:sp>
        <p:nvSpPr>
          <p:cNvPr id="211" name="Google Shape;211;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_alt3">
  <p:cSld name="TITLE_AND_BODY_1">
    <p:spTree>
      <p:nvGrpSpPr>
        <p:cNvPr id="212" name="Shape 212"/>
        <p:cNvGrpSpPr/>
        <p:nvPr/>
      </p:nvGrpSpPr>
      <p:grpSpPr>
        <a:xfrm>
          <a:off x="0" y="0"/>
          <a:ext cx="0" cy="0"/>
          <a:chOff x="0" y="0"/>
          <a:chExt cx="0" cy="0"/>
        </a:xfrm>
      </p:grpSpPr>
      <p:pic>
        <p:nvPicPr>
          <p:cNvPr descr="offset_comp_343059.jpg" id="213" name="Google Shape;213;p16"/>
          <p:cNvPicPr preferRelativeResize="0"/>
          <p:nvPr/>
        </p:nvPicPr>
        <p:blipFill rotWithShape="1">
          <a:blip r:embed="rId2">
            <a:alphaModFix amt="80000"/>
          </a:blip>
          <a:srcRect b="25870" l="30474" r="30474" t="11955"/>
          <a:stretch/>
        </p:blipFill>
        <p:spPr>
          <a:xfrm rot="-5400000">
            <a:off x="113630" y="-105700"/>
            <a:ext cx="5142300" cy="5364300"/>
          </a:xfrm>
          <a:prstGeom prst="diagStripe">
            <a:avLst>
              <a:gd fmla="val 50343" name="adj"/>
            </a:avLst>
          </a:prstGeom>
          <a:noFill/>
          <a:ln>
            <a:noFill/>
          </a:ln>
        </p:spPr>
      </p:pic>
      <p:sp>
        <p:nvSpPr>
          <p:cNvPr id="214" name="Google Shape;214;p1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15" name="Google Shape;215;p16"/>
          <p:cNvSpPr txBox="1"/>
          <p:nvPr>
            <p:ph idx="1" type="body"/>
          </p:nvPr>
        </p:nvSpPr>
        <p:spPr>
          <a:xfrm>
            <a:off x="4018025" y="1567550"/>
            <a:ext cx="4318500" cy="17667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Clr>
                <a:schemeClr val="dk2"/>
              </a:buClr>
              <a:buSzPts val="1300"/>
              <a:buChar char="●"/>
              <a:defRPr>
                <a:solidFill>
                  <a:schemeClr val="dk2"/>
                </a:solidFill>
              </a:defRPr>
            </a:lvl1pPr>
            <a:lvl2pPr indent="-298450" lvl="1" marL="914400" rtl="0">
              <a:spcBef>
                <a:spcPts val="1600"/>
              </a:spcBef>
              <a:spcAft>
                <a:spcPts val="0"/>
              </a:spcAft>
              <a:buClr>
                <a:schemeClr val="dk2"/>
              </a:buClr>
              <a:buSzPts val="1100"/>
              <a:buChar char="○"/>
              <a:defRPr>
                <a:solidFill>
                  <a:schemeClr val="dk2"/>
                </a:solidFill>
              </a:defRPr>
            </a:lvl2pPr>
            <a:lvl3pPr indent="-298450" lvl="2" marL="1371600" rtl="0">
              <a:spcBef>
                <a:spcPts val="1600"/>
              </a:spcBef>
              <a:spcAft>
                <a:spcPts val="0"/>
              </a:spcAft>
              <a:buClr>
                <a:schemeClr val="dk2"/>
              </a:buClr>
              <a:buSzPts val="1100"/>
              <a:buChar char="■"/>
              <a:defRPr>
                <a:solidFill>
                  <a:schemeClr val="dk2"/>
                </a:solidFill>
              </a:defRPr>
            </a:lvl3pPr>
            <a:lvl4pPr indent="-298450" lvl="3" marL="1828800" rtl="0">
              <a:spcBef>
                <a:spcPts val="1600"/>
              </a:spcBef>
              <a:spcAft>
                <a:spcPts val="0"/>
              </a:spcAft>
              <a:buClr>
                <a:schemeClr val="dk2"/>
              </a:buClr>
              <a:buSzPts val="1100"/>
              <a:buChar char="●"/>
              <a:defRPr>
                <a:solidFill>
                  <a:schemeClr val="dk2"/>
                </a:solidFill>
              </a:defRPr>
            </a:lvl4pPr>
            <a:lvl5pPr indent="-298450" lvl="4" marL="2286000" rtl="0">
              <a:spcBef>
                <a:spcPts val="1600"/>
              </a:spcBef>
              <a:spcAft>
                <a:spcPts val="0"/>
              </a:spcAft>
              <a:buClr>
                <a:schemeClr val="dk2"/>
              </a:buClr>
              <a:buSzPts val="1100"/>
              <a:buChar char="○"/>
              <a:defRPr>
                <a:solidFill>
                  <a:schemeClr val="dk2"/>
                </a:solidFill>
              </a:defRPr>
            </a:lvl5pPr>
            <a:lvl6pPr indent="-298450" lvl="5" marL="2743200" rtl="0">
              <a:spcBef>
                <a:spcPts val="1600"/>
              </a:spcBef>
              <a:spcAft>
                <a:spcPts val="0"/>
              </a:spcAft>
              <a:buClr>
                <a:schemeClr val="dk2"/>
              </a:buClr>
              <a:buSzPts val="1100"/>
              <a:buChar char="■"/>
              <a:defRPr>
                <a:solidFill>
                  <a:schemeClr val="dk2"/>
                </a:solidFill>
              </a:defRPr>
            </a:lvl6pPr>
            <a:lvl7pPr indent="-298450" lvl="6" marL="3200400" rtl="0">
              <a:spcBef>
                <a:spcPts val="1600"/>
              </a:spcBef>
              <a:spcAft>
                <a:spcPts val="0"/>
              </a:spcAft>
              <a:buClr>
                <a:schemeClr val="dk2"/>
              </a:buClr>
              <a:buSzPts val="1100"/>
              <a:buChar char="●"/>
              <a:defRPr>
                <a:solidFill>
                  <a:schemeClr val="dk2"/>
                </a:solidFill>
              </a:defRPr>
            </a:lvl7pPr>
            <a:lvl8pPr indent="-298450" lvl="7" marL="3657600" rtl="0">
              <a:spcBef>
                <a:spcPts val="1600"/>
              </a:spcBef>
              <a:spcAft>
                <a:spcPts val="0"/>
              </a:spcAft>
              <a:buClr>
                <a:schemeClr val="dk2"/>
              </a:buClr>
              <a:buSzPts val="1100"/>
              <a:buChar char="○"/>
              <a:defRPr>
                <a:solidFill>
                  <a:schemeClr val="dk2"/>
                </a:solidFill>
              </a:defRPr>
            </a:lvl8pPr>
            <a:lvl9pPr indent="-298450" lvl="8" marL="4114800" rtl="0">
              <a:spcBef>
                <a:spcPts val="1600"/>
              </a:spcBef>
              <a:spcAft>
                <a:spcPts val="1600"/>
              </a:spcAft>
              <a:buClr>
                <a:schemeClr val="dk2"/>
              </a:buClr>
              <a:buSzPts val="1100"/>
              <a:buChar char="■"/>
              <a:defRPr>
                <a:solidFill>
                  <a:schemeClr val="dk2"/>
                </a:solidFill>
              </a:defRPr>
            </a:lvl9pPr>
          </a:lstStyle>
          <a:p/>
        </p:txBody>
      </p:sp>
      <p:sp>
        <p:nvSpPr>
          <p:cNvPr id="216" name="Google Shape;216;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fr"/>
              <a:t>‹#›</a:t>
            </a:fld>
            <a:endParaRPr/>
          </a:p>
        </p:txBody>
      </p:sp>
      <p:sp>
        <p:nvSpPr>
          <p:cNvPr id="217" name="Google Shape;217;p16">
            <a:hlinkClick action="ppaction://hlinksldjump" r:id="rId3"/>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6">
            <a:hlinkClick action="ppaction://hlinksldjump" r:id="rId4"/>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6">
            <a:hlinkClick action="ppaction://hlinksldjump" r:id="rId5"/>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6">
            <a:hlinkClick action="ppaction://hlinksldjump" r:id="rId6"/>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1" name="Google Shape;221;p16"/>
          <p:cNvGrpSpPr/>
          <p:nvPr/>
        </p:nvGrpSpPr>
        <p:grpSpPr>
          <a:xfrm>
            <a:off x="0" y="381001"/>
            <a:ext cx="1037850" cy="1016287"/>
            <a:chOff x="0" y="381001"/>
            <a:chExt cx="1037850" cy="1016287"/>
          </a:xfrm>
        </p:grpSpPr>
        <p:sp>
          <p:nvSpPr>
            <p:cNvPr id="222" name="Google Shape;222;p1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7" name="Shape 17"/>
        <p:cNvGrpSpPr/>
        <p:nvPr/>
      </p:nvGrpSpPr>
      <p:grpSpPr>
        <a:xfrm>
          <a:off x="0" y="0"/>
          <a:ext cx="0" cy="0"/>
          <a:chOff x="0" y="0"/>
          <a:chExt cx="0" cy="0"/>
        </a:xfrm>
      </p:grpSpPr>
      <p:grpSp>
        <p:nvGrpSpPr>
          <p:cNvPr id="18" name="Google Shape;18;p3"/>
          <p:cNvGrpSpPr/>
          <p:nvPr/>
        </p:nvGrpSpPr>
        <p:grpSpPr>
          <a:xfrm>
            <a:off x="4406400" y="0"/>
            <a:ext cx="4737600" cy="5143065"/>
            <a:chOff x="4406400" y="0"/>
            <a:chExt cx="4737600" cy="5143065"/>
          </a:xfrm>
        </p:grpSpPr>
        <p:sp>
          <p:nvSpPr>
            <p:cNvPr id="19" name="Google Shape;19;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 name="Google Shape;37;p3"/>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8" name="Google Shape;38;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
        <p:nvSpPr>
          <p:cNvPr id="39" name="Google Shape;39;p3">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OC">
  <p:cSld name="SECTION_HEADER_1">
    <p:spTree>
      <p:nvGrpSpPr>
        <p:cNvPr id="43" name="Shape 43"/>
        <p:cNvGrpSpPr/>
        <p:nvPr/>
      </p:nvGrpSpPr>
      <p:grpSpPr>
        <a:xfrm>
          <a:off x="0" y="0"/>
          <a:ext cx="0" cy="0"/>
          <a:chOff x="0" y="0"/>
          <a:chExt cx="0" cy="0"/>
        </a:xfrm>
      </p:grpSpPr>
      <p:grpSp>
        <p:nvGrpSpPr>
          <p:cNvPr id="44" name="Google Shape;44;p4"/>
          <p:cNvGrpSpPr/>
          <p:nvPr/>
        </p:nvGrpSpPr>
        <p:grpSpPr>
          <a:xfrm>
            <a:off x="4406400" y="0"/>
            <a:ext cx="4737600" cy="5143065"/>
            <a:chOff x="4406400" y="0"/>
            <a:chExt cx="4737600" cy="5143065"/>
          </a:xfrm>
        </p:grpSpPr>
        <p:sp>
          <p:nvSpPr>
            <p:cNvPr id="45" name="Google Shape;45;p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 name="Google Shape;63;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fr"/>
              <a:t>‹#›</a:t>
            </a:fld>
            <a:endParaRPr/>
          </a:p>
        </p:txBody>
      </p:sp>
      <p:sp>
        <p:nvSpPr>
          <p:cNvPr id="64" name="Google Shape;64;p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65" name="Shape 65"/>
        <p:cNvGrpSpPr/>
        <p:nvPr/>
      </p:nvGrpSpPr>
      <p:grpSpPr>
        <a:xfrm>
          <a:off x="0" y="0"/>
          <a:ext cx="0" cy="0"/>
          <a:chOff x="0" y="0"/>
          <a:chExt cx="0" cy="0"/>
        </a:xfrm>
      </p:grpSpPr>
      <p:sp>
        <p:nvSpPr>
          <p:cNvPr id="66" name="Google Shape;66;p5">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5">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5">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5">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 name="Google Shape;70;p5"/>
          <p:cNvGrpSpPr/>
          <p:nvPr/>
        </p:nvGrpSpPr>
        <p:grpSpPr>
          <a:xfrm>
            <a:off x="0" y="381001"/>
            <a:ext cx="1037850" cy="1016287"/>
            <a:chOff x="0" y="381001"/>
            <a:chExt cx="1037850" cy="1016287"/>
          </a:xfrm>
        </p:grpSpPr>
        <p:sp>
          <p:nvSpPr>
            <p:cNvPr id="71" name="Google Shape;71;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 name="Google Shape;73;p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74" name="Google Shape;74;p5"/>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75" name="Google Shape;7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_alt1">
  <p:cSld name="TITLE_AND_BODY_2">
    <p:spTree>
      <p:nvGrpSpPr>
        <p:cNvPr id="76" name="Shape 76"/>
        <p:cNvGrpSpPr/>
        <p:nvPr/>
      </p:nvGrpSpPr>
      <p:grpSpPr>
        <a:xfrm>
          <a:off x="0" y="0"/>
          <a:ext cx="0" cy="0"/>
          <a:chOff x="0" y="0"/>
          <a:chExt cx="0" cy="0"/>
        </a:xfrm>
      </p:grpSpPr>
      <p:sp>
        <p:nvSpPr>
          <p:cNvPr id="77" name="Google Shape;77;p6"/>
          <p:cNvSpPr txBox="1"/>
          <p:nvPr>
            <p:ph type="title"/>
          </p:nvPr>
        </p:nvSpPr>
        <p:spPr>
          <a:xfrm>
            <a:off x="361071" y="1924852"/>
            <a:ext cx="2304900" cy="17973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78" name="Google Shape;78;p6"/>
          <p:cNvSpPr/>
          <p:nvPr/>
        </p:nvSpPr>
        <p:spPr>
          <a:xfrm>
            <a:off x="4564200" y="0"/>
            <a:ext cx="45798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6"/>
          <p:cNvSpPr txBox="1"/>
          <p:nvPr>
            <p:ph idx="1" type="body"/>
          </p:nvPr>
        </p:nvSpPr>
        <p:spPr>
          <a:xfrm>
            <a:off x="6451271" y="1924850"/>
            <a:ext cx="2304900" cy="1797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
        <p:nvSpPr>
          <p:cNvPr id="80" name="Google Shape;80;p6">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6">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6">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6">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 name="Google Shape;84;p6"/>
          <p:cNvGrpSpPr/>
          <p:nvPr/>
        </p:nvGrpSpPr>
        <p:grpSpPr>
          <a:xfrm>
            <a:off x="0" y="381001"/>
            <a:ext cx="1037850" cy="1016287"/>
            <a:chOff x="0" y="381001"/>
            <a:chExt cx="1037850" cy="1016287"/>
          </a:xfrm>
        </p:grpSpPr>
        <p:sp>
          <p:nvSpPr>
            <p:cNvPr id="85" name="Google Shape;85;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 name="Google Shape;87;p6"/>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88" name="Google Shape;88;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_alt2">
  <p:cSld name="TITLE_AND_BODY_2_1">
    <p:spTree>
      <p:nvGrpSpPr>
        <p:cNvPr id="89" name="Shape 89"/>
        <p:cNvGrpSpPr/>
        <p:nvPr/>
      </p:nvGrpSpPr>
      <p:grpSpPr>
        <a:xfrm>
          <a:off x="0" y="0"/>
          <a:ext cx="0" cy="0"/>
          <a:chOff x="0" y="0"/>
          <a:chExt cx="0" cy="0"/>
        </a:xfrm>
      </p:grpSpPr>
      <p:sp>
        <p:nvSpPr>
          <p:cNvPr id="90" name="Google Shape;90;p7"/>
          <p:cNvSpPr txBox="1"/>
          <p:nvPr>
            <p:ph type="title"/>
          </p:nvPr>
        </p:nvSpPr>
        <p:spPr>
          <a:xfrm>
            <a:off x="702850" y="1708619"/>
            <a:ext cx="3333300" cy="14709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91" name="Google Shape;91;p7"/>
          <p:cNvSpPr/>
          <p:nvPr/>
        </p:nvSpPr>
        <p:spPr>
          <a:xfrm>
            <a:off x="0" y="3486600"/>
            <a:ext cx="9144000" cy="165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7">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7">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7">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7">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 name="Google Shape;96;p7"/>
          <p:cNvGrpSpPr/>
          <p:nvPr/>
        </p:nvGrpSpPr>
        <p:grpSpPr>
          <a:xfrm>
            <a:off x="0" y="381001"/>
            <a:ext cx="1037850" cy="1016287"/>
            <a:chOff x="0" y="381001"/>
            <a:chExt cx="1037850" cy="1016287"/>
          </a:xfrm>
        </p:grpSpPr>
        <p:sp>
          <p:nvSpPr>
            <p:cNvPr id="97" name="Google Shape;97;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 name="Google Shape;99;p7"/>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100" name="Google Shape;100;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fr"/>
              <a:t>‹#›</a:t>
            </a:fld>
            <a:endParaRPr/>
          </a:p>
        </p:txBody>
      </p:sp>
      <p:sp>
        <p:nvSpPr>
          <p:cNvPr id="101" name="Google Shape;101;p7"/>
          <p:cNvSpPr txBox="1"/>
          <p:nvPr>
            <p:ph idx="1" type="body"/>
          </p:nvPr>
        </p:nvSpPr>
        <p:spPr>
          <a:xfrm>
            <a:off x="702850" y="3625275"/>
            <a:ext cx="3333300" cy="765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102" name="Shape 102"/>
        <p:cNvGrpSpPr/>
        <p:nvPr/>
      </p:nvGrpSpPr>
      <p:grpSpPr>
        <a:xfrm>
          <a:off x="0" y="0"/>
          <a:ext cx="0" cy="0"/>
          <a:chOff x="0" y="0"/>
          <a:chExt cx="0" cy="0"/>
        </a:xfrm>
      </p:grpSpPr>
      <p:sp>
        <p:nvSpPr>
          <p:cNvPr id="103" name="Google Shape;103;p8">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8">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8">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8">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7" name="Google Shape;107;p8"/>
          <p:cNvGrpSpPr/>
          <p:nvPr/>
        </p:nvGrpSpPr>
        <p:grpSpPr>
          <a:xfrm>
            <a:off x="0" y="381001"/>
            <a:ext cx="1037850" cy="1016287"/>
            <a:chOff x="0" y="381001"/>
            <a:chExt cx="1037850" cy="1016287"/>
          </a:xfrm>
        </p:grpSpPr>
        <p:sp>
          <p:nvSpPr>
            <p:cNvPr id="108" name="Google Shape;108;p8"/>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8"/>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 name="Google Shape;110;p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11" name="Google Shape;111;p8"/>
          <p:cNvSpPr txBox="1"/>
          <p:nvPr>
            <p:ph idx="1" type="body"/>
          </p:nvPr>
        </p:nvSpPr>
        <p:spPr>
          <a:xfrm>
            <a:off x="1297500"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2" name="Google Shape;112;p8"/>
          <p:cNvSpPr txBox="1"/>
          <p:nvPr>
            <p:ph idx="2" type="body"/>
          </p:nvPr>
        </p:nvSpPr>
        <p:spPr>
          <a:xfrm>
            <a:off x="4933221"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3" name="Google Shape;113;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114" name="Shape 114"/>
        <p:cNvGrpSpPr/>
        <p:nvPr/>
      </p:nvGrpSpPr>
      <p:grpSpPr>
        <a:xfrm>
          <a:off x="0" y="0"/>
          <a:ext cx="0" cy="0"/>
          <a:chOff x="0" y="0"/>
          <a:chExt cx="0" cy="0"/>
        </a:xfrm>
      </p:grpSpPr>
      <p:sp>
        <p:nvSpPr>
          <p:cNvPr id="115" name="Google Shape;115;p9">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9">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9">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9">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 name="Google Shape;119;p9"/>
          <p:cNvGrpSpPr/>
          <p:nvPr/>
        </p:nvGrpSpPr>
        <p:grpSpPr>
          <a:xfrm>
            <a:off x="0" y="381001"/>
            <a:ext cx="1037850" cy="1016287"/>
            <a:chOff x="0" y="381001"/>
            <a:chExt cx="1037850" cy="1016287"/>
          </a:xfrm>
        </p:grpSpPr>
        <p:sp>
          <p:nvSpPr>
            <p:cNvPr id="120" name="Google Shape;120;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 name="Google Shape;122;p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23" name="Google Shape;123;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124" name="Shape 124"/>
        <p:cNvGrpSpPr/>
        <p:nvPr/>
      </p:nvGrpSpPr>
      <p:grpSpPr>
        <a:xfrm>
          <a:off x="0" y="0"/>
          <a:ext cx="0" cy="0"/>
          <a:chOff x="0" y="0"/>
          <a:chExt cx="0" cy="0"/>
        </a:xfrm>
      </p:grpSpPr>
      <p:sp>
        <p:nvSpPr>
          <p:cNvPr id="125" name="Google Shape;125;p10">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0">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0">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0">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9" name="Google Shape;129;p10"/>
          <p:cNvGrpSpPr/>
          <p:nvPr/>
        </p:nvGrpSpPr>
        <p:grpSpPr>
          <a:xfrm>
            <a:off x="0" y="381001"/>
            <a:ext cx="1037850" cy="1016287"/>
            <a:chOff x="0" y="381001"/>
            <a:chExt cx="1037850" cy="1016287"/>
          </a:xfrm>
        </p:grpSpPr>
        <p:sp>
          <p:nvSpPr>
            <p:cNvPr id="130" name="Google Shape;130;p10"/>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0"/>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 name="Google Shape;132;p10"/>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33" name="Google Shape;133;p10"/>
          <p:cNvSpPr txBox="1"/>
          <p:nvPr>
            <p:ph idx="1" type="body"/>
          </p:nvPr>
        </p:nvSpPr>
        <p:spPr>
          <a:xfrm>
            <a:off x="1297500" y="1972550"/>
            <a:ext cx="3798900" cy="2415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34" name="Google Shape;13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fr"/>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3.pn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1.xml"/><Relationship Id="rId3" Type="http://schemas.openxmlformats.org/officeDocument/2006/relationships/image" Target="../media/image2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1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16.png"/><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12.png"/><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6.png"/><Relationship Id="rId4" Type="http://schemas.openxmlformats.org/officeDocument/2006/relationships/image" Target="../media/image15.png"/><Relationship Id="rId5"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7.png"/><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14.png"/><Relationship Id="rId4" Type="http://schemas.openxmlformats.org/officeDocument/2006/relationships/image" Target="../media/image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10.png"/><Relationship Id="rId4"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7" name="Shape 227"/>
        <p:cNvGrpSpPr/>
        <p:nvPr/>
      </p:nvGrpSpPr>
      <p:grpSpPr>
        <a:xfrm>
          <a:off x="0" y="0"/>
          <a:ext cx="0" cy="0"/>
          <a:chOff x="0" y="0"/>
          <a:chExt cx="0" cy="0"/>
        </a:xfrm>
      </p:grpSpPr>
      <p:sp>
        <p:nvSpPr>
          <p:cNvPr id="228" name="Google Shape;228;p17"/>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Projet:</a:t>
            </a:r>
            <a:endParaRPr/>
          </a:p>
          <a:p>
            <a:pPr indent="0" lvl="0" marL="0" rtl="0" algn="l">
              <a:spcBef>
                <a:spcPts val="0"/>
              </a:spcBef>
              <a:spcAft>
                <a:spcPts val="0"/>
              </a:spcAft>
              <a:buNone/>
            </a:pPr>
            <a:r>
              <a:rPr lang="fr"/>
              <a:t>CYBERWARE</a:t>
            </a:r>
            <a:endParaRPr/>
          </a:p>
          <a:p>
            <a:pPr indent="0" lvl="0" marL="0" rtl="0" algn="ctr">
              <a:spcBef>
                <a:spcPts val="0"/>
              </a:spcBef>
              <a:spcAft>
                <a:spcPts val="0"/>
              </a:spcAft>
              <a:buNone/>
            </a:pPr>
            <a:r>
              <a:rPr lang="fr" sz="1100"/>
              <a:t>Mathieu CABOT</a:t>
            </a:r>
            <a:endParaRPr sz="1100"/>
          </a:p>
        </p:txBody>
      </p:sp>
      <p:sp>
        <p:nvSpPr>
          <p:cNvPr id="229" name="Google Shape;229;p17"/>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fr"/>
              <a:t>Projet de production Bachelor 1 Game Design, ETPA Rennes 2019-2020</a:t>
            </a:r>
            <a:endParaRPr/>
          </a:p>
          <a:p>
            <a:pPr indent="0" lvl="0" marL="0" rtl="0" algn="l">
              <a:lnSpc>
                <a:spcPct val="115000"/>
              </a:lnSpc>
              <a:spcBef>
                <a:spcPts val="1600"/>
              </a:spcBef>
              <a:spcAft>
                <a:spcPts val="0"/>
              </a:spcAft>
              <a:buNone/>
            </a:pPr>
            <a:r>
              <a:t/>
            </a:r>
            <a:endParaRPr/>
          </a:p>
          <a:p>
            <a:pPr indent="0" lvl="0" marL="0" rtl="0" algn="l">
              <a:lnSpc>
                <a:spcPct val="115000"/>
              </a:lnSpc>
              <a:spcBef>
                <a:spcPts val="1600"/>
              </a:spcBef>
              <a:spcAft>
                <a:spcPts val="160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2" name="Shape 282"/>
        <p:cNvGrpSpPr/>
        <p:nvPr/>
      </p:nvGrpSpPr>
      <p:grpSpPr>
        <a:xfrm>
          <a:off x="0" y="0"/>
          <a:ext cx="0" cy="0"/>
          <a:chOff x="0" y="0"/>
          <a:chExt cx="0" cy="0"/>
        </a:xfrm>
      </p:grpSpPr>
      <p:sp>
        <p:nvSpPr>
          <p:cNvPr id="283" name="Google Shape;283;p2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3C</a:t>
            </a:r>
            <a:endParaRPr/>
          </a:p>
        </p:txBody>
      </p:sp>
      <p:sp>
        <p:nvSpPr>
          <p:cNvPr id="284" name="Google Shape;284;p26"/>
          <p:cNvSpPr txBox="1"/>
          <p:nvPr>
            <p:ph idx="1" type="body"/>
          </p:nvPr>
        </p:nvSpPr>
        <p:spPr>
          <a:xfrm>
            <a:off x="1297500" y="1243950"/>
            <a:ext cx="3940200" cy="331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sz="1400"/>
              <a:t>DESIGN UI:</a:t>
            </a:r>
            <a:endParaRPr sz="1400"/>
          </a:p>
          <a:p>
            <a:pPr indent="0" lvl="0" marL="0" rtl="0" algn="l">
              <a:spcBef>
                <a:spcPts val="1600"/>
              </a:spcBef>
              <a:spcAft>
                <a:spcPts val="0"/>
              </a:spcAft>
              <a:buNone/>
            </a:pPr>
            <a:r>
              <a:rPr lang="fr" sz="1400"/>
              <a:t>Un smartphone se tient d’une certaine manière qui fait que l’on a des zones plus difficiles d’accès que d’autres sur l’écran. </a:t>
            </a:r>
            <a:endParaRPr sz="1400"/>
          </a:p>
          <a:p>
            <a:pPr indent="0" lvl="0" marL="0" rtl="0" algn="l">
              <a:spcBef>
                <a:spcPts val="1600"/>
              </a:spcBef>
              <a:spcAft>
                <a:spcPts val="0"/>
              </a:spcAft>
              <a:buNone/>
            </a:pPr>
            <a:r>
              <a:rPr lang="fr" sz="1400"/>
              <a:t>Plan de l’écran en respectant cette contrainte. (Mon jeu se jouera avec le téléphone en mode verticale)</a:t>
            </a:r>
            <a:endParaRPr sz="1400"/>
          </a:p>
          <a:p>
            <a:pPr indent="0" lvl="0" marL="0" rtl="0" algn="l">
              <a:spcBef>
                <a:spcPts val="1600"/>
              </a:spcBef>
              <a:spcAft>
                <a:spcPts val="0"/>
              </a:spcAft>
              <a:buNone/>
            </a:pPr>
            <a:r>
              <a:t/>
            </a:r>
            <a:endParaRPr sz="1400"/>
          </a:p>
          <a:p>
            <a:pPr indent="0" lvl="0" marL="0" rtl="0" algn="l">
              <a:spcBef>
                <a:spcPts val="1600"/>
              </a:spcBef>
              <a:spcAft>
                <a:spcPts val="1600"/>
              </a:spcAft>
              <a:buNone/>
            </a:pPr>
            <a:r>
              <a:t/>
            </a:r>
            <a:endParaRPr sz="1400"/>
          </a:p>
        </p:txBody>
      </p:sp>
      <p:pic>
        <p:nvPicPr>
          <p:cNvPr id="285" name="Google Shape;285;p26"/>
          <p:cNvPicPr preferRelativeResize="0"/>
          <p:nvPr/>
        </p:nvPicPr>
        <p:blipFill>
          <a:blip r:embed="rId3">
            <a:alphaModFix/>
          </a:blip>
          <a:stretch>
            <a:fillRect/>
          </a:stretch>
        </p:blipFill>
        <p:spPr>
          <a:xfrm>
            <a:off x="6071825" y="642950"/>
            <a:ext cx="2084500" cy="3705802"/>
          </a:xfrm>
          <a:prstGeom prst="rect">
            <a:avLst/>
          </a:prstGeom>
          <a:noFill/>
          <a:ln>
            <a:noFill/>
          </a:ln>
        </p:spPr>
      </p:pic>
      <p:pic>
        <p:nvPicPr>
          <p:cNvPr descr="Smartphone noir orienté en mode portrait" id="286" name="Google Shape;286;p26"/>
          <p:cNvPicPr preferRelativeResize="0"/>
          <p:nvPr/>
        </p:nvPicPr>
        <p:blipFill>
          <a:blip r:embed="rId4">
            <a:alphaModFix/>
          </a:blip>
          <a:stretch>
            <a:fillRect/>
          </a:stretch>
        </p:blipFill>
        <p:spPr>
          <a:xfrm>
            <a:off x="5974825" y="322276"/>
            <a:ext cx="2290724" cy="449894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0" name="Shape 290"/>
        <p:cNvGrpSpPr/>
        <p:nvPr/>
      </p:nvGrpSpPr>
      <p:grpSpPr>
        <a:xfrm>
          <a:off x="0" y="0"/>
          <a:ext cx="0" cy="0"/>
          <a:chOff x="0" y="0"/>
          <a:chExt cx="0" cy="0"/>
        </a:xfrm>
      </p:grpSpPr>
      <p:sp>
        <p:nvSpPr>
          <p:cNvPr id="291" name="Google Shape;291;p27"/>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DA</a:t>
            </a:r>
            <a:endParaRPr/>
          </a:p>
        </p:txBody>
      </p:sp>
      <p:pic>
        <p:nvPicPr>
          <p:cNvPr id="292" name="Google Shape;292;p27"/>
          <p:cNvPicPr preferRelativeResize="0"/>
          <p:nvPr/>
        </p:nvPicPr>
        <p:blipFill rotWithShape="1">
          <a:blip r:embed="rId3">
            <a:alphaModFix/>
          </a:blip>
          <a:srcRect b="34473" l="0" r="0" t="0"/>
          <a:stretch/>
        </p:blipFill>
        <p:spPr>
          <a:xfrm>
            <a:off x="3762405" y="0"/>
            <a:ext cx="5549068" cy="51435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6" name="Shape 296"/>
        <p:cNvGrpSpPr/>
        <p:nvPr/>
      </p:nvGrpSpPr>
      <p:grpSpPr>
        <a:xfrm>
          <a:off x="0" y="0"/>
          <a:ext cx="0" cy="0"/>
          <a:chOff x="0" y="0"/>
          <a:chExt cx="0" cy="0"/>
        </a:xfrm>
      </p:grpSpPr>
      <p:sp>
        <p:nvSpPr>
          <p:cNvPr id="297" name="Google Shape;297;p2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Direction Artistique</a:t>
            </a:r>
            <a:endParaRPr/>
          </a:p>
          <a:p>
            <a:pPr indent="0" lvl="0" marL="0" rtl="0" algn="l">
              <a:spcBef>
                <a:spcPts val="0"/>
              </a:spcBef>
              <a:spcAft>
                <a:spcPts val="0"/>
              </a:spcAft>
              <a:buNone/>
            </a:pPr>
            <a:r>
              <a:rPr lang="fr" sz="1300"/>
              <a:t>le logo</a:t>
            </a:r>
            <a:endParaRPr sz="1300"/>
          </a:p>
        </p:txBody>
      </p:sp>
      <p:pic>
        <p:nvPicPr>
          <p:cNvPr id="298" name="Google Shape;298;p28"/>
          <p:cNvPicPr preferRelativeResize="0"/>
          <p:nvPr/>
        </p:nvPicPr>
        <p:blipFill>
          <a:blip r:embed="rId3">
            <a:alphaModFix/>
          </a:blip>
          <a:stretch>
            <a:fillRect/>
          </a:stretch>
        </p:blipFill>
        <p:spPr>
          <a:xfrm>
            <a:off x="1478188" y="1446900"/>
            <a:ext cx="6187622" cy="3480548"/>
          </a:xfrm>
          <a:prstGeom prst="rect">
            <a:avLst/>
          </a:prstGeom>
          <a:noFill/>
          <a:ln>
            <a:noFill/>
          </a:ln>
        </p:spPr>
      </p:pic>
      <p:sp>
        <p:nvSpPr>
          <p:cNvPr id="299" name="Google Shape;299;p28"/>
          <p:cNvSpPr txBox="1"/>
          <p:nvPr>
            <p:ph idx="1" type="body"/>
          </p:nvPr>
        </p:nvSpPr>
        <p:spPr>
          <a:xfrm>
            <a:off x="1478200" y="1045200"/>
            <a:ext cx="6187500" cy="4017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fr" sz="1200"/>
              <a:t>Univers graphique de type Glitch VHS avec “aberration chromatique”.</a:t>
            </a:r>
            <a:endParaRPr sz="11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3" name="Shape 303"/>
        <p:cNvGrpSpPr/>
        <p:nvPr/>
      </p:nvGrpSpPr>
      <p:grpSpPr>
        <a:xfrm>
          <a:off x="0" y="0"/>
          <a:ext cx="0" cy="0"/>
          <a:chOff x="0" y="0"/>
          <a:chExt cx="0" cy="0"/>
        </a:xfrm>
      </p:grpSpPr>
      <p:sp>
        <p:nvSpPr>
          <p:cNvPr id="304" name="Google Shape;304;p29"/>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FINGERPRINTS</a:t>
            </a:r>
            <a:endParaRPr sz="1000"/>
          </a:p>
        </p:txBody>
      </p:sp>
      <p:sp>
        <p:nvSpPr>
          <p:cNvPr id="305" name="Google Shape;305;p29"/>
          <p:cNvSpPr txBox="1"/>
          <p:nvPr/>
        </p:nvSpPr>
        <p:spPr>
          <a:xfrm>
            <a:off x="5532750" y="3060275"/>
            <a:ext cx="2788200" cy="17223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fr" sz="1000">
                <a:solidFill>
                  <a:srgbClr val="1B212C"/>
                </a:solidFill>
                <a:latin typeface="Lato"/>
                <a:ea typeface="Lato"/>
                <a:cs typeface="Lato"/>
                <a:sym typeface="Lato"/>
              </a:rPr>
              <a:t>Une empreinte de doigts apparaît à l’écran, votre objectif est de retrouver les 3 fragments de cette image parmi les 6 proposés.  si vous sélectionnez un mauvais fragment, cela vous élèvera 1 pv et vous fera passez au micro-jeu suivant. Vous devrez réaliser tout cela durant le temps imparti.</a:t>
            </a:r>
            <a:endParaRPr sz="1000">
              <a:solidFill>
                <a:srgbClr val="1B212C"/>
              </a:solidFill>
              <a:latin typeface="Lato"/>
              <a:ea typeface="Lato"/>
              <a:cs typeface="Lato"/>
              <a:sym typeface="Lato"/>
            </a:endParaRPr>
          </a:p>
          <a:p>
            <a:pPr indent="0" lvl="0" marL="0" rtl="0" algn="just">
              <a:lnSpc>
                <a:spcPct val="115000"/>
              </a:lnSpc>
              <a:spcBef>
                <a:spcPts val="1600"/>
              </a:spcBef>
              <a:spcAft>
                <a:spcPts val="0"/>
              </a:spcAft>
              <a:buNone/>
            </a:pPr>
            <a:r>
              <a:t/>
            </a:r>
            <a:endParaRPr sz="1000">
              <a:solidFill>
                <a:srgbClr val="1B212C"/>
              </a:solidFill>
              <a:latin typeface="Lato"/>
              <a:ea typeface="Lato"/>
              <a:cs typeface="Lato"/>
              <a:sym typeface="Lato"/>
            </a:endParaRPr>
          </a:p>
          <a:p>
            <a:pPr indent="0" lvl="0" marL="0" rtl="0" algn="just">
              <a:lnSpc>
                <a:spcPct val="115000"/>
              </a:lnSpc>
              <a:spcBef>
                <a:spcPts val="1600"/>
              </a:spcBef>
              <a:spcAft>
                <a:spcPts val="1600"/>
              </a:spcAft>
              <a:buNone/>
            </a:pPr>
            <a:r>
              <a:t/>
            </a:r>
            <a:endParaRPr sz="1000">
              <a:solidFill>
                <a:srgbClr val="1B212C"/>
              </a:solidFill>
              <a:latin typeface="Lato"/>
              <a:ea typeface="Lato"/>
              <a:cs typeface="Lato"/>
              <a:sym typeface="Lato"/>
            </a:endParaRPr>
          </a:p>
        </p:txBody>
      </p:sp>
      <p:pic>
        <p:nvPicPr>
          <p:cNvPr id="306" name="Google Shape;306;p29"/>
          <p:cNvPicPr preferRelativeResize="0"/>
          <p:nvPr/>
        </p:nvPicPr>
        <p:blipFill>
          <a:blip r:embed="rId3">
            <a:alphaModFix/>
          </a:blip>
          <a:stretch>
            <a:fillRect/>
          </a:stretch>
        </p:blipFill>
        <p:spPr>
          <a:xfrm>
            <a:off x="1666563" y="915390"/>
            <a:ext cx="2175925" cy="3868310"/>
          </a:xfrm>
          <a:prstGeom prst="rect">
            <a:avLst/>
          </a:prstGeom>
          <a:noFill/>
          <a:ln>
            <a:noFill/>
          </a:ln>
        </p:spPr>
      </p:pic>
      <p:pic>
        <p:nvPicPr>
          <p:cNvPr id="307" name="Google Shape;307;p29"/>
          <p:cNvPicPr preferRelativeResize="0"/>
          <p:nvPr/>
        </p:nvPicPr>
        <p:blipFill>
          <a:blip r:embed="rId4">
            <a:alphaModFix/>
          </a:blip>
          <a:stretch>
            <a:fillRect/>
          </a:stretch>
        </p:blipFill>
        <p:spPr>
          <a:xfrm>
            <a:off x="4572000" y="230675"/>
            <a:ext cx="4572000" cy="25717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1" name="Shape 311"/>
        <p:cNvGrpSpPr/>
        <p:nvPr/>
      </p:nvGrpSpPr>
      <p:grpSpPr>
        <a:xfrm>
          <a:off x="0" y="0"/>
          <a:ext cx="0" cy="0"/>
          <a:chOff x="0" y="0"/>
          <a:chExt cx="0" cy="0"/>
        </a:xfrm>
      </p:grpSpPr>
      <p:sp>
        <p:nvSpPr>
          <p:cNvPr id="312" name="Google Shape;312;p30"/>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CODE-FINDER</a:t>
            </a:r>
            <a:endParaRPr sz="1000"/>
          </a:p>
        </p:txBody>
      </p:sp>
      <p:sp>
        <p:nvSpPr>
          <p:cNvPr id="313" name="Google Shape;313;p30"/>
          <p:cNvSpPr txBox="1"/>
          <p:nvPr/>
        </p:nvSpPr>
        <p:spPr>
          <a:xfrm>
            <a:off x="5532750" y="2755475"/>
            <a:ext cx="2788200" cy="19590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fr" sz="1000">
                <a:solidFill>
                  <a:srgbClr val="1B212C"/>
                </a:solidFill>
                <a:latin typeface="Lato"/>
                <a:ea typeface="Lato"/>
                <a:cs typeface="Lato"/>
                <a:sym typeface="Lato"/>
              </a:rPr>
              <a:t>Un tableau de nombres apparaît à l’écran, l’objectif est de trouver la série de nombres juste au-dessus (en rouge) dans le tableau dans le temps imparti. Si l’on se trompe, l’objectif ainsi que les nombres dans le tableau changent. Le tout étant fait dans le temps imparti du micro-jeu.</a:t>
            </a:r>
            <a:endParaRPr sz="1000">
              <a:solidFill>
                <a:srgbClr val="1B212C"/>
              </a:solidFill>
              <a:latin typeface="Lato"/>
              <a:ea typeface="Lato"/>
              <a:cs typeface="Lato"/>
              <a:sym typeface="Lato"/>
            </a:endParaRPr>
          </a:p>
          <a:p>
            <a:pPr indent="0" lvl="0" marL="0" rtl="0" algn="just">
              <a:lnSpc>
                <a:spcPct val="115000"/>
              </a:lnSpc>
              <a:spcBef>
                <a:spcPts val="1600"/>
              </a:spcBef>
              <a:spcAft>
                <a:spcPts val="0"/>
              </a:spcAft>
              <a:buNone/>
            </a:pPr>
            <a:r>
              <a:t/>
            </a:r>
            <a:endParaRPr sz="1000">
              <a:solidFill>
                <a:srgbClr val="1B212C"/>
              </a:solidFill>
              <a:latin typeface="Lato"/>
              <a:ea typeface="Lato"/>
              <a:cs typeface="Lato"/>
              <a:sym typeface="Lato"/>
            </a:endParaRPr>
          </a:p>
          <a:p>
            <a:pPr indent="0" lvl="0" marL="0" rtl="0" algn="just">
              <a:lnSpc>
                <a:spcPct val="115000"/>
              </a:lnSpc>
              <a:spcBef>
                <a:spcPts val="1600"/>
              </a:spcBef>
              <a:spcAft>
                <a:spcPts val="0"/>
              </a:spcAft>
              <a:buNone/>
            </a:pPr>
            <a:r>
              <a:t/>
            </a:r>
            <a:endParaRPr sz="1000">
              <a:solidFill>
                <a:srgbClr val="1B212C"/>
              </a:solidFill>
              <a:latin typeface="Lato"/>
              <a:ea typeface="Lato"/>
              <a:cs typeface="Lato"/>
              <a:sym typeface="Lato"/>
            </a:endParaRPr>
          </a:p>
          <a:p>
            <a:pPr indent="0" lvl="0" marL="0" rtl="0" algn="just">
              <a:lnSpc>
                <a:spcPct val="115000"/>
              </a:lnSpc>
              <a:spcBef>
                <a:spcPts val="1600"/>
              </a:spcBef>
              <a:spcAft>
                <a:spcPts val="0"/>
              </a:spcAft>
              <a:buNone/>
            </a:pPr>
            <a:r>
              <a:t/>
            </a:r>
            <a:endParaRPr sz="1000">
              <a:solidFill>
                <a:srgbClr val="1B212C"/>
              </a:solidFill>
              <a:latin typeface="Lato"/>
              <a:ea typeface="Lato"/>
              <a:cs typeface="Lato"/>
              <a:sym typeface="Lato"/>
            </a:endParaRPr>
          </a:p>
          <a:p>
            <a:pPr indent="0" lvl="0" marL="0" rtl="0" algn="just">
              <a:lnSpc>
                <a:spcPct val="115000"/>
              </a:lnSpc>
              <a:spcBef>
                <a:spcPts val="1600"/>
              </a:spcBef>
              <a:spcAft>
                <a:spcPts val="0"/>
              </a:spcAft>
              <a:buNone/>
            </a:pPr>
            <a:r>
              <a:t/>
            </a:r>
            <a:endParaRPr sz="1000">
              <a:solidFill>
                <a:srgbClr val="1B212C"/>
              </a:solidFill>
              <a:latin typeface="Lato"/>
              <a:ea typeface="Lato"/>
              <a:cs typeface="Lato"/>
              <a:sym typeface="Lato"/>
            </a:endParaRPr>
          </a:p>
          <a:p>
            <a:pPr indent="0" lvl="0" marL="0" rtl="0" algn="just">
              <a:lnSpc>
                <a:spcPct val="115000"/>
              </a:lnSpc>
              <a:spcBef>
                <a:spcPts val="1600"/>
              </a:spcBef>
              <a:spcAft>
                <a:spcPts val="0"/>
              </a:spcAft>
              <a:buNone/>
            </a:pPr>
            <a:r>
              <a:t/>
            </a:r>
            <a:endParaRPr sz="1000">
              <a:solidFill>
                <a:srgbClr val="1B212C"/>
              </a:solidFill>
              <a:latin typeface="Lato"/>
              <a:ea typeface="Lato"/>
              <a:cs typeface="Lato"/>
              <a:sym typeface="Lato"/>
            </a:endParaRPr>
          </a:p>
          <a:p>
            <a:pPr indent="0" lvl="0" marL="0" rtl="0" algn="just">
              <a:lnSpc>
                <a:spcPct val="115000"/>
              </a:lnSpc>
              <a:spcBef>
                <a:spcPts val="1600"/>
              </a:spcBef>
              <a:spcAft>
                <a:spcPts val="1600"/>
              </a:spcAft>
              <a:buNone/>
            </a:pPr>
            <a:r>
              <a:t/>
            </a:r>
            <a:endParaRPr sz="1000">
              <a:solidFill>
                <a:srgbClr val="1B212C"/>
              </a:solidFill>
              <a:latin typeface="Lato"/>
              <a:ea typeface="Lato"/>
              <a:cs typeface="Lato"/>
              <a:sym typeface="Lato"/>
            </a:endParaRPr>
          </a:p>
        </p:txBody>
      </p:sp>
      <p:pic>
        <p:nvPicPr>
          <p:cNvPr id="314" name="Google Shape;314;p30"/>
          <p:cNvPicPr preferRelativeResize="0"/>
          <p:nvPr/>
        </p:nvPicPr>
        <p:blipFill>
          <a:blip r:embed="rId3">
            <a:alphaModFix/>
          </a:blip>
          <a:stretch>
            <a:fillRect/>
          </a:stretch>
        </p:blipFill>
        <p:spPr>
          <a:xfrm>
            <a:off x="1550423" y="914275"/>
            <a:ext cx="2175900" cy="3868291"/>
          </a:xfrm>
          <a:prstGeom prst="rect">
            <a:avLst/>
          </a:prstGeom>
          <a:noFill/>
          <a:ln>
            <a:noFill/>
          </a:ln>
        </p:spPr>
      </p:pic>
      <p:pic>
        <p:nvPicPr>
          <p:cNvPr id="315" name="Google Shape;315;p30"/>
          <p:cNvPicPr preferRelativeResize="0"/>
          <p:nvPr/>
        </p:nvPicPr>
        <p:blipFill>
          <a:blip r:embed="rId4">
            <a:alphaModFix/>
          </a:blip>
          <a:stretch>
            <a:fillRect/>
          </a:stretch>
        </p:blipFill>
        <p:spPr>
          <a:xfrm>
            <a:off x="4572000" y="121075"/>
            <a:ext cx="4572000" cy="2571753"/>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9" name="Shape 319"/>
        <p:cNvGrpSpPr/>
        <p:nvPr/>
      </p:nvGrpSpPr>
      <p:grpSpPr>
        <a:xfrm>
          <a:off x="0" y="0"/>
          <a:ext cx="0" cy="0"/>
          <a:chOff x="0" y="0"/>
          <a:chExt cx="0" cy="0"/>
        </a:xfrm>
      </p:grpSpPr>
      <p:sp>
        <p:nvSpPr>
          <p:cNvPr id="320" name="Google Shape;320;p31"/>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MEMORY</a:t>
            </a:r>
            <a:endParaRPr sz="1000"/>
          </a:p>
        </p:txBody>
      </p:sp>
      <p:sp>
        <p:nvSpPr>
          <p:cNvPr id="321" name="Google Shape;321;p31"/>
          <p:cNvSpPr txBox="1"/>
          <p:nvPr/>
        </p:nvSpPr>
        <p:spPr>
          <a:xfrm>
            <a:off x="5532750" y="2755475"/>
            <a:ext cx="2788200" cy="19590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fr" sz="1000">
                <a:solidFill>
                  <a:srgbClr val="1B212C"/>
                </a:solidFill>
                <a:latin typeface="Lato"/>
                <a:ea typeface="Lato"/>
                <a:cs typeface="Lato"/>
                <a:sym typeface="Lato"/>
              </a:rPr>
              <a:t>En premier temps, des mots </a:t>
            </a:r>
            <a:r>
              <a:rPr lang="fr" sz="1000">
                <a:solidFill>
                  <a:srgbClr val="1B212C"/>
                </a:solidFill>
                <a:latin typeface="Lato"/>
                <a:ea typeface="Lato"/>
                <a:cs typeface="Lato"/>
                <a:sym typeface="Lato"/>
              </a:rPr>
              <a:t>apparaissent</a:t>
            </a:r>
            <a:r>
              <a:rPr lang="fr" sz="1000">
                <a:solidFill>
                  <a:srgbClr val="1B212C"/>
                </a:solidFill>
                <a:latin typeface="Lato"/>
                <a:ea typeface="Lato"/>
                <a:cs typeface="Lato"/>
                <a:sym typeface="Lato"/>
              </a:rPr>
              <a:t> à l’écran, puis quelques secondes plus tard un nouvel écran apparaît puis nous pose une question en rapport avec les informations présentes sur l’écran d’avant. À ce moment là, on doit choisir nos réponses parmi celle proposée puis validée dans le temps imparti.</a:t>
            </a:r>
            <a:endParaRPr sz="1000">
              <a:solidFill>
                <a:srgbClr val="1B212C"/>
              </a:solidFill>
              <a:latin typeface="Lato"/>
              <a:ea typeface="Lato"/>
              <a:cs typeface="Lato"/>
              <a:sym typeface="Lato"/>
            </a:endParaRPr>
          </a:p>
          <a:p>
            <a:pPr indent="0" lvl="0" marL="0" rtl="0" algn="just">
              <a:lnSpc>
                <a:spcPct val="115000"/>
              </a:lnSpc>
              <a:spcBef>
                <a:spcPts val="1600"/>
              </a:spcBef>
              <a:spcAft>
                <a:spcPts val="0"/>
              </a:spcAft>
              <a:buNone/>
            </a:pPr>
            <a:r>
              <a:t/>
            </a:r>
            <a:endParaRPr sz="1000">
              <a:solidFill>
                <a:srgbClr val="1B212C"/>
              </a:solidFill>
              <a:latin typeface="Lato"/>
              <a:ea typeface="Lato"/>
              <a:cs typeface="Lato"/>
              <a:sym typeface="Lato"/>
            </a:endParaRPr>
          </a:p>
          <a:p>
            <a:pPr indent="0" lvl="0" marL="0" rtl="0" algn="just">
              <a:lnSpc>
                <a:spcPct val="115000"/>
              </a:lnSpc>
              <a:spcBef>
                <a:spcPts val="1600"/>
              </a:spcBef>
              <a:spcAft>
                <a:spcPts val="0"/>
              </a:spcAft>
              <a:buNone/>
            </a:pPr>
            <a:r>
              <a:t/>
            </a:r>
            <a:endParaRPr sz="1000">
              <a:solidFill>
                <a:srgbClr val="1B212C"/>
              </a:solidFill>
              <a:latin typeface="Lato"/>
              <a:ea typeface="Lato"/>
              <a:cs typeface="Lato"/>
              <a:sym typeface="Lato"/>
            </a:endParaRPr>
          </a:p>
          <a:p>
            <a:pPr indent="0" lvl="0" marL="0" rtl="0" algn="just">
              <a:lnSpc>
                <a:spcPct val="115000"/>
              </a:lnSpc>
              <a:spcBef>
                <a:spcPts val="1600"/>
              </a:spcBef>
              <a:spcAft>
                <a:spcPts val="0"/>
              </a:spcAft>
              <a:buNone/>
            </a:pPr>
            <a:r>
              <a:t/>
            </a:r>
            <a:endParaRPr sz="1000">
              <a:solidFill>
                <a:srgbClr val="1B212C"/>
              </a:solidFill>
              <a:latin typeface="Lato"/>
              <a:ea typeface="Lato"/>
              <a:cs typeface="Lato"/>
              <a:sym typeface="Lato"/>
            </a:endParaRPr>
          </a:p>
          <a:p>
            <a:pPr indent="0" lvl="0" marL="0" rtl="0" algn="just">
              <a:lnSpc>
                <a:spcPct val="115000"/>
              </a:lnSpc>
              <a:spcBef>
                <a:spcPts val="1600"/>
              </a:spcBef>
              <a:spcAft>
                <a:spcPts val="0"/>
              </a:spcAft>
              <a:buNone/>
            </a:pPr>
            <a:r>
              <a:t/>
            </a:r>
            <a:endParaRPr sz="1000">
              <a:solidFill>
                <a:srgbClr val="1B212C"/>
              </a:solidFill>
              <a:latin typeface="Lato"/>
              <a:ea typeface="Lato"/>
              <a:cs typeface="Lato"/>
              <a:sym typeface="Lato"/>
            </a:endParaRPr>
          </a:p>
          <a:p>
            <a:pPr indent="0" lvl="0" marL="0" rtl="0" algn="just">
              <a:lnSpc>
                <a:spcPct val="115000"/>
              </a:lnSpc>
              <a:spcBef>
                <a:spcPts val="1600"/>
              </a:spcBef>
              <a:spcAft>
                <a:spcPts val="0"/>
              </a:spcAft>
              <a:buNone/>
            </a:pPr>
            <a:r>
              <a:t/>
            </a:r>
            <a:endParaRPr sz="1000">
              <a:solidFill>
                <a:srgbClr val="1B212C"/>
              </a:solidFill>
              <a:latin typeface="Lato"/>
              <a:ea typeface="Lato"/>
              <a:cs typeface="Lato"/>
              <a:sym typeface="Lato"/>
            </a:endParaRPr>
          </a:p>
          <a:p>
            <a:pPr indent="0" lvl="0" marL="0" rtl="0" algn="just">
              <a:lnSpc>
                <a:spcPct val="115000"/>
              </a:lnSpc>
              <a:spcBef>
                <a:spcPts val="1600"/>
              </a:spcBef>
              <a:spcAft>
                <a:spcPts val="0"/>
              </a:spcAft>
              <a:buNone/>
            </a:pPr>
            <a:r>
              <a:t/>
            </a:r>
            <a:endParaRPr sz="1000">
              <a:solidFill>
                <a:srgbClr val="1B212C"/>
              </a:solidFill>
              <a:latin typeface="Lato"/>
              <a:ea typeface="Lato"/>
              <a:cs typeface="Lato"/>
              <a:sym typeface="Lato"/>
            </a:endParaRPr>
          </a:p>
          <a:p>
            <a:pPr indent="0" lvl="0" marL="0" rtl="0" algn="just">
              <a:lnSpc>
                <a:spcPct val="115000"/>
              </a:lnSpc>
              <a:spcBef>
                <a:spcPts val="1600"/>
              </a:spcBef>
              <a:spcAft>
                <a:spcPts val="0"/>
              </a:spcAft>
              <a:buNone/>
            </a:pPr>
            <a:r>
              <a:t/>
            </a:r>
            <a:endParaRPr sz="1000">
              <a:solidFill>
                <a:srgbClr val="1B212C"/>
              </a:solidFill>
              <a:latin typeface="Lato"/>
              <a:ea typeface="Lato"/>
              <a:cs typeface="Lato"/>
              <a:sym typeface="Lato"/>
            </a:endParaRPr>
          </a:p>
          <a:p>
            <a:pPr indent="0" lvl="0" marL="0" rtl="0" algn="just">
              <a:lnSpc>
                <a:spcPct val="115000"/>
              </a:lnSpc>
              <a:spcBef>
                <a:spcPts val="1600"/>
              </a:spcBef>
              <a:spcAft>
                <a:spcPts val="0"/>
              </a:spcAft>
              <a:buNone/>
            </a:pPr>
            <a:r>
              <a:t/>
            </a:r>
            <a:endParaRPr sz="1000">
              <a:solidFill>
                <a:srgbClr val="1B212C"/>
              </a:solidFill>
              <a:latin typeface="Lato"/>
              <a:ea typeface="Lato"/>
              <a:cs typeface="Lato"/>
              <a:sym typeface="Lato"/>
            </a:endParaRPr>
          </a:p>
          <a:p>
            <a:pPr indent="0" lvl="0" marL="0" rtl="0" algn="just">
              <a:lnSpc>
                <a:spcPct val="115000"/>
              </a:lnSpc>
              <a:spcBef>
                <a:spcPts val="1600"/>
              </a:spcBef>
              <a:spcAft>
                <a:spcPts val="0"/>
              </a:spcAft>
              <a:buNone/>
            </a:pPr>
            <a:r>
              <a:t/>
            </a:r>
            <a:endParaRPr sz="1000">
              <a:solidFill>
                <a:srgbClr val="1B212C"/>
              </a:solidFill>
              <a:latin typeface="Lato"/>
              <a:ea typeface="Lato"/>
              <a:cs typeface="Lato"/>
              <a:sym typeface="Lato"/>
            </a:endParaRPr>
          </a:p>
          <a:p>
            <a:pPr indent="0" lvl="0" marL="0" rtl="0" algn="just">
              <a:lnSpc>
                <a:spcPct val="115000"/>
              </a:lnSpc>
              <a:spcBef>
                <a:spcPts val="1600"/>
              </a:spcBef>
              <a:spcAft>
                <a:spcPts val="0"/>
              </a:spcAft>
              <a:buNone/>
            </a:pPr>
            <a:r>
              <a:t/>
            </a:r>
            <a:endParaRPr sz="1000">
              <a:solidFill>
                <a:srgbClr val="1B212C"/>
              </a:solidFill>
              <a:latin typeface="Lato"/>
              <a:ea typeface="Lato"/>
              <a:cs typeface="Lato"/>
              <a:sym typeface="Lato"/>
            </a:endParaRPr>
          </a:p>
          <a:p>
            <a:pPr indent="0" lvl="0" marL="0" rtl="0" algn="just">
              <a:lnSpc>
                <a:spcPct val="115000"/>
              </a:lnSpc>
              <a:spcBef>
                <a:spcPts val="1600"/>
              </a:spcBef>
              <a:spcAft>
                <a:spcPts val="0"/>
              </a:spcAft>
              <a:buNone/>
            </a:pPr>
            <a:r>
              <a:t/>
            </a:r>
            <a:endParaRPr sz="1000">
              <a:solidFill>
                <a:srgbClr val="1B212C"/>
              </a:solidFill>
              <a:latin typeface="Lato"/>
              <a:ea typeface="Lato"/>
              <a:cs typeface="Lato"/>
              <a:sym typeface="Lato"/>
            </a:endParaRPr>
          </a:p>
          <a:p>
            <a:pPr indent="0" lvl="0" marL="0" rtl="0" algn="just">
              <a:lnSpc>
                <a:spcPct val="115000"/>
              </a:lnSpc>
              <a:spcBef>
                <a:spcPts val="1600"/>
              </a:spcBef>
              <a:spcAft>
                <a:spcPts val="1600"/>
              </a:spcAft>
              <a:buNone/>
            </a:pPr>
            <a:r>
              <a:t/>
            </a:r>
            <a:endParaRPr sz="1000">
              <a:solidFill>
                <a:srgbClr val="1B212C"/>
              </a:solidFill>
              <a:latin typeface="Lato"/>
              <a:ea typeface="Lato"/>
              <a:cs typeface="Lato"/>
              <a:sym typeface="Lato"/>
            </a:endParaRPr>
          </a:p>
        </p:txBody>
      </p:sp>
      <p:pic>
        <p:nvPicPr>
          <p:cNvPr id="322" name="Google Shape;322;p31"/>
          <p:cNvPicPr preferRelativeResize="0"/>
          <p:nvPr/>
        </p:nvPicPr>
        <p:blipFill>
          <a:blip r:embed="rId3">
            <a:alphaModFix/>
          </a:blip>
          <a:stretch>
            <a:fillRect/>
          </a:stretch>
        </p:blipFill>
        <p:spPr>
          <a:xfrm>
            <a:off x="4572000" y="183725"/>
            <a:ext cx="4572000" cy="2571753"/>
          </a:xfrm>
          <a:prstGeom prst="rect">
            <a:avLst/>
          </a:prstGeom>
          <a:noFill/>
          <a:ln>
            <a:noFill/>
          </a:ln>
        </p:spPr>
      </p:pic>
      <p:pic>
        <p:nvPicPr>
          <p:cNvPr id="323" name="Google Shape;323;p31"/>
          <p:cNvPicPr preferRelativeResize="0"/>
          <p:nvPr/>
        </p:nvPicPr>
        <p:blipFill>
          <a:blip r:embed="rId4">
            <a:alphaModFix/>
          </a:blip>
          <a:stretch>
            <a:fillRect/>
          </a:stretch>
        </p:blipFill>
        <p:spPr>
          <a:xfrm>
            <a:off x="462650" y="1625673"/>
            <a:ext cx="1737426" cy="3088800"/>
          </a:xfrm>
          <a:prstGeom prst="rect">
            <a:avLst/>
          </a:prstGeom>
          <a:noFill/>
          <a:ln>
            <a:noFill/>
          </a:ln>
        </p:spPr>
      </p:pic>
      <p:pic>
        <p:nvPicPr>
          <p:cNvPr id="324" name="Google Shape;324;p31"/>
          <p:cNvPicPr preferRelativeResize="0"/>
          <p:nvPr/>
        </p:nvPicPr>
        <p:blipFill>
          <a:blip r:embed="rId5">
            <a:alphaModFix/>
          </a:blip>
          <a:stretch>
            <a:fillRect/>
          </a:stretch>
        </p:blipFill>
        <p:spPr>
          <a:xfrm>
            <a:off x="2339925" y="1625699"/>
            <a:ext cx="1737426" cy="3088747"/>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8" name="Shape 328"/>
        <p:cNvGrpSpPr/>
        <p:nvPr/>
      </p:nvGrpSpPr>
      <p:grpSpPr>
        <a:xfrm>
          <a:off x="0" y="0"/>
          <a:ext cx="0" cy="0"/>
          <a:chOff x="0" y="0"/>
          <a:chExt cx="0" cy="0"/>
        </a:xfrm>
      </p:grpSpPr>
      <p:sp>
        <p:nvSpPr>
          <p:cNvPr id="329" name="Google Shape;329;p32"/>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BI-CONNECT</a:t>
            </a:r>
            <a:endParaRPr sz="1000"/>
          </a:p>
        </p:txBody>
      </p:sp>
      <p:sp>
        <p:nvSpPr>
          <p:cNvPr id="330" name="Google Shape;330;p32"/>
          <p:cNvSpPr txBox="1"/>
          <p:nvPr/>
        </p:nvSpPr>
        <p:spPr>
          <a:xfrm>
            <a:off x="5532750" y="2755475"/>
            <a:ext cx="2788200" cy="19590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fr" sz="1000">
                <a:solidFill>
                  <a:srgbClr val="1B212C"/>
                </a:solidFill>
                <a:latin typeface="Lato"/>
                <a:ea typeface="Lato"/>
                <a:cs typeface="Lato"/>
                <a:sym typeface="Lato"/>
              </a:rPr>
              <a:t>Un cadre avec a l’intérieur, 4 composants à droite et 4 à gauche apparaît, l’objectif est de relier les paires entre elles via un câble. Une fois tous les composants reliés,  le câble reste entre les bonnes paires et disparaît avec les mauvaises, il ne vous reste plus </a:t>
            </a:r>
            <a:r>
              <a:rPr lang="fr" sz="1000">
                <a:solidFill>
                  <a:srgbClr val="1B212C"/>
                </a:solidFill>
                <a:latin typeface="Lato"/>
                <a:ea typeface="Lato"/>
                <a:cs typeface="Lato"/>
                <a:sym typeface="Lato"/>
              </a:rPr>
              <a:t>qu'à</a:t>
            </a:r>
            <a:r>
              <a:rPr lang="fr" sz="1000">
                <a:solidFill>
                  <a:srgbClr val="1B212C"/>
                </a:solidFill>
                <a:latin typeface="Lato"/>
                <a:ea typeface="Lato"/>
                <a:cs typeface="Lato"/>
                <a:sym typeface="Lato"/>
              </a:rPr>
              <a:t> </a:t>
            </a:r>
            <a:r>
              <a:rPr lang="fr" sz="1000">
                <a:solidFill>
                  <a:srgbClr val="1B212C"/>
                </a:solidFill>
                <a:latin typeface="Lato"/>
                <a:ea typeface="Lato"/>
                <a:cs typeface="Lato"/>
                <a:sym typeface="Lato"/>
              </a:rPr>
              <a:t>continuer</a:t>
            </a:r>
            <a:r>
              <a:rPr lang="fr" sz="1000">
                <a:solidFill>
                  <a:srgbClr val="1B212C"/>
                </a:solidFill>
                <a:latin typeface="Lato"/>
                <a:ea typeface="Lato"/>
                <a:cs typeface="Lato"/>
                <a:sym typeface="Lato"/>
              </a:rPr>
              <a:t> de relier les composants restant pour essayer de trouver les bonnes paires. Le tout étant fait durant le temps imparti, sinon cela vous fait perdre une vie.</a:t>
            </a:r>
            <a:endParaRPr sz="1000">
              <a:solidFill>
                <a:srgbClr val="1B212C"/>
              </a:solidFill>
              <a:latin typeface="Lato"/>
              <a:ea typeface="Lato"/>
              <a:cs typeface="Lato"/>
              <a:sym typeface="Lato"/>
            </a:endParaRPr>
          </a:p>
          <a:p>
            <a:pPr indent="0" lvl="0" marL="0" rtl="0" algn="just">
              <a:lnSpc>
                <a:spcPct val="115000"/>
              </a:lnSpc>
              <a:spcBef>
                <a:spcPts val="1600"/>
              </a:spcBef>
              <a:spcAft>
                <a:spcPts val="0"/>
              </a:spcAft>
              <a:buNone/>
            </a:pPr>
            <a:r>
              <a:t/>
            </a:r>
            <a:endParaRPr sz="1000">
              <a:solidFill>
                <a:srgbClr val="1B212C"/>
              </a:solidFill>
              <a:latin typeface="Lato"/>
              <a:ea typeface="Lato"/>
              <a:cs typeface="Lato"/>
              <a:sym typeface="Lato"/>
            </a:endParaRPr>
          </a:p>
          <a:p>
            <a:pPr indent="0" lvl="0" marL="0" rtl="0" algn="just">
              <a:lnSpc>
                <a:spcPct val="115000"/>
              </a:lnSpc>
              <a:spcBef>
                <a:spcPts val="1600"/>
              </a:spcBef>
              <a:spcAft>
                <a:spcPts val="0"/>
              </a:spcAft>
              <a:buNone/>
            </a:pPr>
            <a:r>
              <a:t/>
            </a:r>
            <a:endParaRPr sz="1000">
              <a:solidFill>
                <a:srgbClr val="1B212C"/>
              </a:solidFill>
              <a:latin typeface="Lato"/>
              <a:ea typeface="Lato"/>
              <a:cs typeface="Lato"/>
              <a:sym typeface="Lato"/>
            </a:endParaRPr>
          </a:p>
          <a:p>
            <a:pPr indent="0" lvl="0" marL="0" rtl="0" algn="just">
              <a:lnSpc>
                <a:spcPct val="115000"/>
              </a:lnSpc>
              <a:spcBef>
                <a:spcPts val="1600"/>
              </a:spcBef>
              <a:spcAft>
                <a:spcPts val="0"/>
              </a:spcAft>
              <a:buNone/>
            </a:pPr>
            <a:r>
              <a:t/>
            </a:r>
            <a:endParaRPr sz="1000">
              <a:solidFill>
                <a:srgbClr val="1B212C"/>
              </a:solidFill>
              <a:latin typeface="Lato"/>
              <a:ea typeface="Lato"/>
              <a:cs typeface="Lato"/>
              <a:sym typeface="Lato"/>
            </a:endParaRPr>
          </a:p>
          <a:p>
            <a:pPr indent="0" lvl="0" marL="0" rtl="0" algn="just">
              <a:lnSpc>
                <a:spcPct val="115000"/>
              </a:lnSpc>
              <a:spcBef>
                <a:spcPts val="1600"/>
              </a:spcBef>
              <a:spcAft>
                <a:spcPts val="0"/>
              </a:spcAft>
              <a:buNone/>
            </a:pPr>
            <a:r>
              <a:t/>
            </a:r>
            <a:endParaRPr sz="1000">
              <a:solidFill>
                <a:srgbClr val="1B212C"/>
              </a:solidFill>
              <a:latin typeface="Lato"/>
              <a:ea typeface="Lato"/>
              <a:cs typeface="Lato"/>
              <a:sym typeface="Lato"/>
            </a:endParaRPr>
          </a:p>
          <a:p>
            <a:pPr indent="0" lvl="0" marL="0" rtl="0" algn="just">
              <a:lnSpc>
                <a:spcPct val="115000"/>
              </a:lnSpc>
              <a:spcBef>
                <a:spcPts val="1600"/>
              </a:spcBef>
              <a:spcAft>
                <a:spcPts val="0"/>
              </a:spcAft>
              <a:buNone/>
            </a:pPr>
            <a:r>
              <a:t/>
            </a:r>
            <a:endParaRPr sz="1000">
              <a:solidFill>
                <a:srgbClr val="1B212C"/>
              </a:solidFill>
              <a:latin typeface="Lato"/>
              <a:ea typeface="Lato"/>
              <a:cs typeface="Lato"/>
              <a:sym typeface="Lato"/>
            </a:endParaRPr>
          </a:p>
          <a:p>
            <a:pPr indent="0" lvl="0" marL="0" rtl="0" algn="just">
              <a:lnSpc>
                <a:spcPct val="115000"/>
              </a:lnSpc>
              <a:spcBef>
                <a:spcPts val="1600"/>
              </a:spcBef>
              <a:spcAft>
                <a:spcPts val="0"/>
              </a:spcAft>
              <a:buNone/>
            </a:pPr>
            <a:r>
              <a:t/>
            </a:r>
            <a:endParaRPr sz="1000">
              <a:solidFill>
                <a:srgbClr val="1B212C"/>
              </a:solidFill>
              <a:latin typeface="Lato"/>
              <a:ea typeface="Lato"/>
              <a:cs typeface="Lato"/>
              <a:sym typeface="Lato"/>
            </a:endParaRPr>
          </a:p>
          <a:p>
            <a:pPr indent="0" lvl="0" marL="0" rtl="0" algn="just">
              <a:lnSpc>
                <a:spcPct val="115000"/>
              </a:lnSpc>
              <a:spcBef>
                <a:spcPts val="1600"/>
              </a:spcBef>
              <a:spcAft>
                <a:spcPts val="0"/>
              </a:spcAft>
              <a:buNone/>
            </a:pPr>
            <a:r>
              <a:t/>
            </a:r>
            <a:endParaRPr sz="1000">
              <a:solidFill>
                <a:srgbClr val="1B212C"/>
              </a:solidFill>
              <a:latin typeface="Lato"/>
              <a:ea typeface="Lato"/>
              <a:cs typeface="Lato"/>
              <a:sym typeface="Lato"/>
            </a:endParaRPr>
          </a:p>
          <a:p>
            <a:pPr indent="0" lvl="0" marL="0" rtl="0" algn="just">
              <a:lnSpc>
                <a:spcPct val="115000"/>
              </a:lnSpc>
              <a:spcBef>
                <a:spcPts val="1600"/>
              </a:spcBef>
              <a:spcAft>
                <a:spcPts val="1600"/>
              </a:spcAft>
              <a:buNone/>
            </a:pPr>
            <a:r>
              <a:t/>
            </a:r>
            <a:endParaRPr sz="1000">
              <a:solidFill>
                <a:srgbClr val="1B212C"/>
              </a:solidFill>
              <a:latin typeface="Lato"/>
              <a:ea typeface="Lato"/>
              <a:cs typeface="Lato"/>
              <a:sym typeface="Lato"/>
            </a:endParaRPr>
          </a:p>
        </p:txBody>
      </p:sp>
      <p:pic>
        <p:nvPicPr>
          <p:cNvPr id="331" name="Google Shape;331;p32"/>
          <p:cNvPicPr preferRelativeResize="0"/>
          <p:nvPr/>
        </p:nvPicPr>
        <p:blipFill>
          <a:blip r:embed="rId3">
            <a:alphaModFix/>
          </a:blip>
          <a:stretch>
            <a:fillRect/>
          </a:stretch>
        </p:blipFill>
        <p:spPr>
          <a:xfrm>
            <a:off x="4572000" y="183725"/>
            <a:ext cx="4572000" cy="2571750"/>
          </a:xfrm>
          <a:prstGeom prst="rect">
            <a:avLst/>
          </a:prstGeom>
          <a:noFill/>
          <a:ln>
            <a:noFill/>
          </a:ln>
        </p:spPr>
      </p:pic>
      <p:pic>
        <p:nvPicPr>
          <p:cNvPr id="332" name="Google Shape;332;p32"/>
          <p:cNvPicPr preferRelativeResize="0"/>
          <p:nvPr/>
        </p:nvPicPr>
        <p:blipFill>
          <a:blip r:embed="rId4">
            <a:alphaModFix/>
          </a:blip>
          <a:stretch>
            <a:fillRect/>
          </a:stretch>
        </p:blipFill>
        <p:spPr>
          <a:xfrm>
            <a:off x="1550423" y="914275"/>
            <a:ext cx="2175900" cy="386829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6" name="Shape 336"/>
        <p:cNvGrpSpPr/>
        <p:nvPr/>
      </p:nvGrpSpPr>
      <p:grpSpPr>
        <a:xfrm>
          <a:off x="0" y="0"/>
          <a:ext cx="0" cy="0"/>
          <a:chOff x="0" y="0"/>
          <a:chExt cx="0" cy="0"/>
        </a:xfrm>
      </p:grpSpPr>
      <p:sp>
        <p:nvSpPr>
          <p:cNvPr id="337" name="Google Shape;337;p33"/>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MIRROR-MAZE</a:t>
            </a:r>
            <a:endParaRPr sz="1000"/>
          </a:p>
        </p:txBody>
      </p:sp>
      <p:sp>
        <p:nvSpPr>
          <p:cNvPr id="338" name="Google Shape;338;p33"/>
          <p:cNvSpPr txBox="1"/>
          <p:nvPr/>
        </p:nvSpPr>
        <p:spPr>
          <a:xfrm>
            <a:off x="5532750" y="2755475"/>
            <a:ext cx="2788200" cy="19590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fr" sz="1000">
                <a:solidFill>
                  <a:srgbClr val="1B212C"/>
                </a:solidFill>
                <a:latin typeface="Lato"/>
                <a:ea typeface="Lato"/>
                <a:cs typeface="Lato"/>
                <a:sym typeface="Lato"/>
              </a:rPr>
              <a:t>Mirror-Maze, votre objectif est d’amener un faisceau de lumière jusqu’à l’arrivé, pour cela vous avez a disposition des petit miroir pivotable capable de rebondir le faisceau sur lui et donc de lui faire changer de direction. Tout cela doit être accompli dans les limites du temps imparti.</a:t>
            </a:r>
            <a:endParaRPr sz="1000">
              <a:solidFill>
                <a:srgbClr val="1B212C"/>
              </a:solidFill>
              <a:latin typeface="Lato"/>
              <a:ea typeface="Lato"/>
              <a:cs typeface="Lato"/>
              <a:sym typeface="Lato"/>
            </a:endParaRPr>
          </a:p>
          <a:p>
            <a:pPr indent="0" lvl="0" marL="0" rtl="0" algn="just">
              <a:lnSpc>
                <a:spcPct val="115000"/>
              </a:lnSpc>
              <a:spcBef>
                <a:spcPts val="1600"/>
              </a:spcBef>
              <a:spcAft>
                <a:spcPts val="0"/>
              </a:spcAft>
              <a:buNone/>
            </a:pPr>
            <a:r>
              <a:t/>
            </a:r>
            <a:endParaRPr sz="1000">
              <a:solidFill>
                <a:srgbClr val="1B212C"/>
              </a:solidFill>
              <a:latin typeface="Lato"/>
              <a:ea typeface="Lato"/>
              <a:cs typeface="Lato"/>
              <a:sym typeface="Lato"/>
            </a:endParaRPr>
          </a:p>
          <a:p>
            <a:pPr indent="0" lvl="0" marL="0" rtl="0" algn="just">
              <a:lnSpc>
                <a:spcPct val="115000"/>
              </a:lnSpc>
              <a:spcBef>
                <a:spcPts val="1600"/>
              </a:spcBef>
              <a:spcAft>
                <a:spcPts val="0"/>
              </a:spcAft>
              <a:buNone/>
            </a:pPr>
            <a:r>
              <a:t/>
            </a:r>
            <a:endParaRPr sz="1000">
              <a:solidFill>
                <a:srgbClr val="1B212C"/>
              </a:solidFill>
              <a:latin typeface="Lato"/>
              <a:ea typeface="Lato"/>
              <a:cs typeface="Lato"/>
              <a:sym typeface="Lato"/>
            </a:endParaRPr>
          </a:p>
          <a:p>
            <a:pPr indent="0" lvl="0" marL="0" rtl="0" algn="just">
              <a:lnSpc>
                <a:spcPct val="115000"/>
              </a:lnSpc>
              <a:spcBef>
                <a:spcPts val="1600"/>
              </a:spcBef>
              <a:spcAft>
                <a:spcPts val="0"/>
              </a:spcAft>
              <a:buNone/>
            </a:pPr>
            <a:r>
              <a:t/>
            </a:r>
            <a:endParaRPr sz="1000">
              <a:solidFill>
                <a:srgbClr val="1B212C"/>
              </a:solidFill>
              <a:latin typeface="Lato"/>
              <a:ea typeface="Lato"/>
              <a:cs typeface="Lato"/>
              <a:sym typeface="Lato"/>
            </a:endParaRPr>
          </a:p>
          <a:p>
            <a:pPr indent="0" lvl="0" marL="0" rtl="0" algn="just">
              <a:lnSpc>
                <a:spcPct val="115000"/>
              </a:lnSpc>
              <a:spcBef>
                <a:spcPts val="1600"/>
              </a:spcBef>
              <a:spcAft>
                <a:spcPts val="0"/>
              </a:spcAft>
              <a:buNone/>
            </a:pPr>
            <a:r>
              <a:t/>
            </a:r>
            <a:endParaRPr sz="1000">
              <a:solidFill>
                <a:srgbClr val="1B212C"/>
              </a:solidFill>
              <a:latin typeface="Lato"/>
              <a:ea typeface="Lato"/>
              <a:cs typeface="Lato"/>
              <a:sym typeface="Lato"/>
            </a:endParaRPr>
          </a:p>
          <a:p>
            <a:pPr indent="0" lvl="0" marL="0" rtl="0" algn="just">
              <a:lnSpc>
                <a:spcPct val="115000"/>
              </a:lnSpc>
              <a:spcBef>
                <a:spcPts val="1600"/>
              </a:spcBef>
              <a:spcAft>
                <a:spcPts val="0"/>
              </a:spcAft>
              <a:buNone/>
            </a:pPr>
            <a:r>
              <a:t/>
            </a:r>
            <a:endParaRPr sz="1000">
              <a:solidFill>
                <a:srgbClr val="1B212C"/>
              </a:solidFill>
              <a:latin typeface="Lato"/>
              <a:ea typeface="Lato"/>
              <a:cs typeface="Lato"/>
              <a:sym typeface="Lato"/>
            </a:endParaRPr>
          </a:p>
          <a:p>
            <a:pPr indent="0" lvl="0" marL="0" rtl="0" algn="just">
              <a:lnSpc>
                <a:spcPct val="115000"/>
              </a:lnSpc>
              <a:spcBef>
                <a:spcPts val="1600"/>
              </a:spcBef>
              <a:spcAft>
                <a:spcPts val="0"/>
              </a:spcAft>
              <a:buNone/>
            </a:pPr>
            <a:r>
              <a:t/>
            </a:r>
            <a:endParaRPr sz="1000">
              <a:solidFill>
                <a:srgbClr val="1B212C"/>
              </a:solidFill>
              <a:latin typeface="Lato"/>
              <a:ea typeface="Lato"/>
              <a:cs typeface="Lato"/>
              <a:sym typeface="Lato"/>
            </a:endParaRPr>
          </a:p>
          <a:p>
            <a:pPr indent="0" lvl="0" marL="0" rtl="0" algn="just">
              <a:lnSpc>
                <a:spcPct val="115000"/>
              </a:lnSpc>
              <a:spcBef>
                <a:spcPts val="1600"/>
              </a:spcBef>
              <a:spcAft>
                <a:spcPts val="0"/>
              </a:spcAft>
              <a:buNone/>
            </a:pPr>
            <a:r>
              <a:t/>
            </a:r>
            <a:endParaRPr sz="1000">
              <a:solidFill>
                <a:srgbClr val="1B212C"/>
              </a:solidFill>
              <a:latin typeface="Lato"/>
              <a:ea typeface="Lato"/>
              <a:cs typeface="Lato"/>
              <a:sym typeface="Lato"/>
            </a:endParaRPr>
          </a:p>
          <a:p>
            <a:pPr indent="0" lvl="0" marL="0" rtl="0" algn="just">
              <a:lnSpc>
                <a:spcPct val="115000"/>
              </a:lnSpc>
              <a:spcBef>
                <a:spcPts val="1600"/>
              </a:spcBef>
              <a:spcAft>
                <a:spcPts val="0"/>
              </a:spcAft>
              <a:buNone/>
            </a:pPr>
            <a:r>
              <a:t/>
            </a:r>
            <a:endParaRPr sz="1000">
              <a:solidFill>
                <a:srgbClr val="1B212C"/>
              </a:solidFill>
              <a:latin typeface="Lato"/>
              <a:ea typeface="Lato"/>
              <a:cs typeface="Lato"/>
              <a:sym typeface="Lato"/>
            </a:endParaRPr>
          </a:p>
          <a:p>
            <a:pPr indent="0" lvl="0" marL="0" rtl="0" algn="just">
              <a:lnSpc>
                <a:spcPct val="115000"/>
              </a:lnSpc>
              <a:spcBef>
                <a:spcPts val="1600"/>
              </a:spcBef>
              <a:spcAft>
                <a:spcPts val="0"/>
              </a:spcAft>
              <a:buNone/>
            </a:pPr>
            <a:r>
              <a:t/>
            </a:r>
            <a:endParaRPr sz="1000">
              <a:solidFill>
                <a:srgbClr val="1B212C"/>
              </a:solidFill>
              <a:latin typeface="Lato"/>
              <a:ea typeface="Lato"/>
              <a:cs typeface="Lato"/>
              <a:sym typeface="Lato"/>
            </a:endParaRPr>
          </a:p>
          <a:p>
            <a:pPr indent="0" lvl="0" marL="0" rtl="0" algn="just">
              <a:lnSpc>
                <a:spcPct val="115000"/>
              </a:lnSpc>
              <a:spcBef>
                <a:spcPts val="1600"/>
              </a:spcBef>
              <a:spcAft>
                <a:spcPts val="1600"/>
              </a:spcAft>
              <a:buNone/>
            </a:pPr>
            <a:r>
              <a:t/>
            </a:r>
            <a:endParaRPr sz="1000">
              <a:solidFill>
                <a:srgbClr val="1B212C"/>
              </a:solidFill>
              <a:latin typeface="Lato"/>
              <a:ea typeface="Lato"/>
              <a:cs typeface="Lato"/>
              <a:sym typeface="Lato"/>
            </a:endParaRPr>
          </a:p>
        </p:txBody>
      </p:sp>
      <p:pic>
        <p:nvPicPr>
          <p:cNvPr id="339" name="Google Shape;339;p33"/>
          <p:cNvPicPr preferRelativeResize="0"/>
          <p:nvPr/>
        </p:nvPicPr>
        <p:blipFill>
          <a:blip r:embed="rId3">
            <a:alphaModFix/>
          </a:blip>
          <a:stretch>
            <a:fillRect/>
          </a:stretch>
        </p:blipFill>
        <p:spPr>
          <a:xfrm>
            <a:off x="1550423" y="914275"/>
            <a:ext cx="2175900" cy="3868291"/>
          </a:xfrm>
          <a:prstGeom prst="rect">
            <a:avLst/>
          </a:prstGeom>
          <a:noFill/>
          <a:ln>
            <a:noFill/>
          </a:ln>
        </p:spPr>
      </p:pic>
      <p:pic>
        <p:nvPicPr>
          <p:cNvPr id="340" name="Google Shape;340;p33"/>
          <p:cNvPicPr preferRelativeResize="0"/>
          <p:nvPr/>
        </p:nvPicPr>
        <p:blipFill>
          <a:blip r:embed="rId4">
            <a:alphaModFix/>
          </a:blip>
          <a:stretch>
            <a:fillRect/>
          </a:stretch>
        </p:blipFill>
        <p:spPr>
          <a:xfrm>
            <a:off x="4572000" y="105800"/>
            <a:ext cx="4572000" cy="2571753"/>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4" name="Shape 344"/>
        <p:cNvGrpSpPr/>
        <p:nvPr/>
      </p:nvGrpSpPr>
      <p:grpSpPr>
        <a:xfrm>
          <a:off x="0" y="0"/>
          <a:ext cx="0" cy="0"/>
          <a:chOff x="0" y="0"/>
          <a:chExt cx="0" cy="0"/>
        </a:xfrm>
      </p:grpSpPr>
      <p:sp>
        <p:nvSpPr>
          <p:cNvPr id="345" name="Google Shape;345;p34"/>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PASSWORD</a:t>
            </a:r>
            <a:endParaRPr sz="1000"/>
          </a:p>
        </p:txBody>
      </p:sp>
      <p:pic>
        <p:nvPicPr>
          <p:cNvPr id="346" name="Google Shape;346;p34"/>
          <p:cNvPicPr preferRelativeResize="0"/>
          <p:nvPr/>
        </p:nvPicPr>
        <p:blipFill>
          <a:blip r:embed="rId3">
            <a:alphaModFix/>
          </a:blip>
          <a:stretch>
            <a:fillRect/>
          </a:stretch>
        </p:blipFill>
        <p:spPr>
          <a:xfrm>
            <a:off x="1550423" y="914275"/>
            <a:ext cx="2175900" cy="3868291"/>
          </a:xfrm>
          <a:prstGeom prst="rect">
            <a:avLst/>
          </a:prstGeom>
          <a:noFill/>
          <a:ln>
            <a:noFill/>
          </a:ln>
        </p:spPr>
      </p:pic>
      <p:pic>
        <p:nvPicPr>
          <p:cNvPr id="347" name="Google Shape;347;p34"/>
          <p:cNvPicPr preferRelativeResize="0"/>
          <p:nvPr/>
        </p:nvPicPr>
        <p:blipFill>
          <a:blip r:embed="rId4">
            <a:alphaModFix/>
          </a:blip>
          <a:stretch>
            <a:fillRect/>
          </a:stretch>
        </p:blipFill>
        <p:spPr>
          <a:xfrm>
            <a:off x="4572000" y="0"/>
            <a:ext cx="4572000" cy="2571750"/>
          </a:xfrm>
          <a:prstGeom prst="rect">
            <a:avLst/>
          </a:prstGeom>
          <a:noFill/>
          <a:ln>
            <a:noFill/>
          </a:ln>
        </p:spPr>
      </p:pic>
      <p:sp>
        <p:nvSpPr>
          <p:cNvPr id="348" name="Google Shape;348;p34"/>
          <p:cNvSpPr txBox="1"/>
          <p:nvPr/>
        </p:nvSpPr>
        <p:spPr>
          <a:xfrm>
            <a:off x="5532750" y="2755475"/>
            <a:ext cx="2788200" cy="19590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fr" sz="1000">
                <a:solidFill>
                  <a:srgbClr val="1B212C"/>
                </a:solidFill>
                <a:latin typeface="Lato"/>
                <a:ea typeface="Lato"/>
                <a:cs typeface="Lato"/>
                <a:sym typeface="Lato"/>
              </a:rPr>
              <a:t>Plusieurs colonnes de lettres défilent sur l’écran, sur chacune d’entre elles se trouve une lettre en rouge, votre objectif est d’appuyer sur le bouton stop quand la lettre rouge passe dans la zone bleue dans le but de passer à la colonne suivante. Plus vous vous rapprocherez de la fin, plus les colonnes défileront vite, dans le cas où vous appuierez sur le bouton stop alors que la lettre rouge est en dehors de la zone bleue, cela vous rétrogradera à la colonne précédente.</a:t>
            </a:r>
            <a:endParaRPr sz="1000">
              <a:solidFill>
                <a:srgbClr val="1B212C"/>
              </a:solidFill>
              <a:latin typeface="Lato"/>
              <a:ea typeface="Lato"/>
              <a:cs typeface="Lato"/>
              <a:sym typeface="Lato"/>
            </a:endParaRPr>
          </a:p>
          <a:p>
            <a:pPr indent="0" lvl="0" marL="0" rtl="0" algn="just">
              <a:lnSpc>
                <a:spcPct val="115000"/>
              </a:lnSpc>
              <a:spcBef>
                <a:spcPts val="1600"/>
              </a:spcBef>
              <a:spcAft>
                <a:spcPts val="0"/>
              </a:spcAft>
              <a:buNone/>
            </a:pPr>
            <a:r>
              <a:t/>
            </a:r>
            <a:endParaRPr sz="1000">
              <a:solidFill>
                <a:srgbClr val="1B212C"/>
              </a:solidFill>
              <a:latin typeface="Lato"/>
              <a:ea typeface="Lato"/>
              <a:cs typeface="Lato"/>
              <a:sym typeface="Lato"/>
            </a:endParaRPr>
          </a:p>
          <a:p>
            <a:pPr indent="0" lvl="0" marL="0" rtl="0" algn="just">
              <a:lnSpc>
                <a:spcPct val="115000"/>
              </a:lnSpc>
              <a:spcBef>
                <a:spcPts val="1600"/>
              </a:spcBef>
              <a:spcAft>
                <a:spcPts val="0"/>
              </a:spcAft>
              <a:buNone/>
            </a:pPr>
            <a:r>
              <a:t/>
            </a:r>
            <a:endParaRPr sz="1000">
              <a:solidFill>
                <a:srgbClr val="1B212C"/>
              </a:solidFill>
              <a:latin typeface="Lato"/>
              <a:ea typeface="Lato"/>
              <a:cs typeface="Lato"/>
              <a:sym typeface="Lato"/>
            </a:endParaRPr>
          </a:p>
          <a:p>
            <a:pPr indent="0" lvl="0" marL="0" rtl="0" algn="just">
              <a:lnSpc>
                <a:spcPct val="115000"/>
              </a:lnSpc>
              <a:spcBef>
                <a:spcPts val="1600"/>
              </a:spcBef>
              <a:spcAft>
                <a:spcPts val="0"/>
              </a:spcAft>
              <a:buNone/>
            </a:pPr>
            <a:r>
              <a:t/>
            </a:r>
            <a:endParaRPr sz="1000">
              <a:solidFill>
                <a:srgbClr val="1B212C"/>
              </a:solidFill>
              <a:latin typeface="Lato"/>
              <a:ea typeface="Lato"/>
              <a:cs typeface="Lato"/>
              <a:sym typeface="Lato"/>
            </a:endParaRPr>
          </a:p>
          <a:p>
            <a:pPr indent="0" lvl="0" marL="0" rtl="0" algn="just">
              <a:lnSpc>
                <a:spcPct val="115000"/>
              </a:lnSpc>
              <a:spcBef>
                <a:spcPts val="1600"/>
              </a:spcBef>
              <a:spcAft>
                <a:spcPts val="1600"/>
              </a:spcAft>
              <a:buNone/>
            </a:pPr>
            <a:r>
              <a:t/>
            </a:r>
            <a:endParaRPr sz="1000">
              <a:solidFill>
                <a:srgbClr val="1B212C"/>
              </a:solidFill>
              <a:latin typeface="Lato"/>
              <a:ea typeface="Lato"/>
              <a:cs typeface="Lato"/>
              <a:sym typeface="La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3" name="Shape 233"/>
        <p:cNvGrpSpPr/>
        <p:nvPr/>
      </p:nvGrpSpPr>
      <p:grpSpPr>
        <a:xfrm>
          <a:off x="0" y="0"/>
          <a:ext cx="0" cy="0"/>
          <a:chOff x="0" y="0"/>
          <a:chExt cx="0" cy="0"/>
        </a:xfrm>
      </p:grpSpPr>
      <p:sp>
        <p:nvSpPr>
          <p:cNvPr id="234" name="Google Shape;234;p18"/>
          <p:cNvSpPr txBox="1"/>
          <p:nvPr>
            <p:ph type="title"/>
          </p:nvPr>
        </p:nvSpPr>
        <p:spPr>
          <a:xfrm>
            <a:off x="1297500" y="1132625"/>
            <a:ext cx="7038900" cy="4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Sujet</a:t>
            </a:r>
            <a:endParaRPr/>
          </a:p>
        </p:txBody>
      </p:sp>
      <p:sp>
        <p:nvSpPr>
          <p:cNvPr id="235" name="Google Shape;235;p18"/>
          <p:cNvSpPr txBox="1"/>
          <p:nvPr/>
        </p:nvSpPr>
        <p:spPr>
          <a:xfrm>
            <a:off x="408500" y="2064600"/>
            <a:ext cx="5776200" cy="2020500"/>
          </a:xfrm>
          <a:prstGeom prst="rect">
            <a:avLst/>
          </a:prstGeom>
          <a:noFill/>
          <a:ln>
            <a:noFill/>
          </a:ln>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Clr>
                <a:srgbClr val="FFFFFF"/>
              </a:buClr>
              <a:buSzPts val="1400"/>
              <a:buFont typeface="Montserrat"/>
              <a:buChar char="-"/>
            </a:pPr>
            <a:r>
              <a:rPr lang="fr">
                <a:solidFill>
                  <a:srgbClr val="FFFFFF"/>
                </a:solidFill>
                <a:latin typeface="Montserrat"/>
                <a:ea typeface="Montserrat"/>
                <a:cs typeface="Montserrat"/>
                <a:sym typeface="Montserrat"/>
              </a:rPr>
              <a:t>Concevoir un </a:t>
            </a:r>
            <a:r>
              <a:rPr b="1" lang="fr">
                <a:solidFill>
                  <a:srgbClr val="FFFFFF"/>
                </a:solidFill>
                <a:latin typeface="Montserrat"/>
                <a:ea typeface="Montserrat"/>
                <a:cs typeface="Montserrat"/>
                <a:sym typeface="Montserrat"/>
              </a:rPr>
              <a:t>jeu WARE</a:t>
            </a:r>
            <a:r>
              <a:rPr lang="fr">
                <a:solidFill>
                  <a:srgbClr val="FFFFFF"/>
                </a:solidFill>
                <a:latin typeface="Montserrat"/>
                <a:ea typeface="Montserrat"/>
                <a:cs typeface="Montserrat"/>
                <a:sym typeface="Montserrat"/>
              </a:rPr>
              <a:t> pour mobile comprenant </a:t>
            </a:r>
            <a:r>
              <a:rPr b="1" lang="fr">
                <a:solidFill>
                  <a:srgbClr val="FFFFFF"/>
                </a:solidFill>
                <a:latin typeface="Montserrat"/>
                <a:ea typeface="Montserrat"/>
                <a:cs typeface="Montserrat"/>
                <a:sym typeface="Montserrat"/>
              </a:rPr>
              <a:t>6 micro-jeux</a:t>
            </a:r>
            <a:r>
              <a:rPr lang="fr">
                <a:solidFill>
                  <a:srgbClr val="FFFFFF"/>
                </a:solidFill>
                <a:latin typeface="Montserrat"/>
                <a:ea typeface="Montserrat"/>
                <a:cs typeface="Montserrat"/>
                <a:sym typeface="Montserrat"/>
              </a:rPr>
              <a:t>.</a:t>
            </a:r>
            <a:endParaRPr>
              <a:solidFill>
                <a:srgbClr val="FFFFFF"/>
              </a:solidFill>
              <a:latin typeface="Montserrat"/>
              <a:ea typeface="Montserrat"/>
              <a:cs typeface="Montserrat"/>
              <a:sym typeface="Montserrat"/>
            </a:endParaRPr>
          </a:p>
          <a:p>
            <a:pPr indent="-317500" lvl="0" marL="457200" rtl="0" algn="l">
              <a:lnSpc>
                <a:spcPct val="100000"/>
              </a:lnSpc>
              <a:spcBef>
                <a:spcPts val="0"/>
              </a:spcBef>
              <a:spcAft>
                <a:spcPts val="0"/>
              </a:spcAft>
              <a:buClr>
                <a:srgbClr val="FFFFFF"/>
              </a:buClr>
              <a:buSzPts val="1400"/>
              <a:buFont typeface="Montserrat"/>
              <a:buChar char="-"/>
            </a:pPr>
            <a:r>
              <a:rPr b="1" lang="fr">
                <a:solidFill>
                  <a:srgbClr val="FFFFFF"/>
                </a:solidFill>
                <a:latin typeface="Montserrat"/>
                <a:ea typeface="Montserrat"/>
                <a:cs typeface="Montserrat"/>
                <a:sym typeface="Montserrat"/>
              </a:rPr>
              <a:t>Réactualiser</a:t>
            </a:r>
            <a:r>
              <a:rPr lang="fr">
                <a:solidFill>
                  <a:srgbClr val="FFFFFF"/>
                </a:solidFill>
                <a:latin typeface="Montserrat"/>
                <a:ea typeface="Montserrat"/>
                <a:cs typeface="Montserrat"/>
                <a:sym typeface="Montserrat"/>
              </a:rPr>
              <a:t> le genre et de se positionner comme modèle de référence.</a:t>
            </a:r>
            <a:endParaRPr>
              <a:solidFill>
                <a:srgbClr val="FFFFFF"/>
              </a:solidFill>
              <a:latin typeface="Montserrat"/>
              <a:ea typeface="Montserrat"/>
              <a:cs typeface="Montserrat"/>
              <a:sym typeface="Montserrat"/>
            </a:endParaRPr>
          </a:p>
          <a:p>
            <a:pPr indent="-317500" lvl="0" marL="457200" rtl="0" algn="l">
              <a:lnSpc>
                <a:spcPct val="100000"/>
              </a:lnSpc>
              <a:spcBef>
                <a:spcPts val="0"/>
              </a:spcBef>
              <a:spcAft>
                <a:spcPts val="0"/>
              </a:spcAft>
              <a:buClr>
                <a:srgbClr val="FFFFFF"/>
              </a:buClr>
              <a:buSzPts val="1400"/>
              <a:buFont typeface="Montserrat"/>
              <a:buChar char="-"/>
            </a:pPr>
            <a:r>
              <a:rPr lang="fr">
                <a:solidFill>
                  <a:srgbClr val="FFFFFF"/>
                </a:solidFill>
                <a:latin typeface="Montserrat"/>
                <a:ea typeface="Montserrat"/>
                <a:cs typeface="Montserrat"/>
                <a:sym typeface="Montserrat"/>
              </a:rPr>
              <a:t>3</a:t>
            </a:r>
            <a:r>
              <a:rPr b="1" lang="fr">
                <a:solidFill>
                  <a:srgbClr val="FFFFFF"/>
                </a:solidFill>
                <a:latin typeface="Montserrat"/>
                <a:ea typeface="Montserrat"/>
                <a:cs typeface="Montserrat"/>
                <a:sym typeface="Montserrat"/>
              </a:rPr>
              <a:t> micro jeux jouable</a:t>
            </a:r>
            <a:r>
              <a:rPr lang="fr">
                <a:solidFill>
                  <a:srgbClr val="FFFFFF"/>
                </a:solidFill>
                <a:latin typeface="Montserrat"/>
                <a:ea typeface="Montserrat"/>
                <a:cs typeface="Montserrat"/>
                <a:sym typeface="Montserrat"/>
              </a:rPr>
              <a:t> prêt à être importé.</a:t>
            </a:r>
            <a:endParaRPr>
              <a:solidFill>
                <a:srgbClr val="FFFFFF"/>
              </a:solidFill>
              <a:latin typeface="Montserrat"/>
              <a:ea typeface="Montserrat"/>
              <a:cs typeface="Montserrat"/>
              <a:sym typeface="Montserrat"/>
            </a:endParaRPr>
          </a:p>
          <a:p>
            <a:pPr indent="-317500" lvl="0" marL="457200" rtl="0" algn="l">
              <a:lnSpc>
                <a:spcPct val="100000"/>
              </a:lnSpc>
              <a:spcBef>
                <a:spcPts val="0"/>
              </a:spcBef>
              <a:spcAft>
                <a:spcPts val="0"/>
              </a:spcAft>
              <a:buClr>
                <a:srgbClr val="FFFFFF"/>
              </a:buClr>
              <a:buSzPts val="1400"/>
              <a:buFont typeface="Montserrat"/>
              <a:buChar char="-"/>
            </a:pPr>
            <a:r>
              <a:rPr lang="fr">
                <a:solidFill>
                  <a:srgbClr val="FFFFFF"/>
                </a:solidFill>
                <a:latin typeface="Montserrat"/>
                <a:ea typeface="Montserrat"/>
                <a:cs typeface="Montserrat"/>
                <a:sym typeface="Montserrat"/>
              </a:rPr>
              <a:t>Direction créative orientée vers un contenu fort en </a:t>
            </a:r>
            <a:r>
              <a:rPr b="1" lang="fr">
                <a:solidFill>
                  <a:srgbClr val="FFFFFF"/>
                </a:solidFill>
                <a:latin typeface="Montserrat"/>
                <a:ea typeface="Montserrat"/>
                <a:cs typeface="Montserrat"/>
                <a:sym typeface="Montserrat"/>
              </a:rPr>
              <a:t>incarnation</a:t>
            </a:r>
            <a:r>
              <a:rPr lang="fr">
                <a:solidFill>
                  <a:srgbClr val="FFFFFF"/>
                </a:solidFill>
                <a:latin typeface="Montserrat"/>
                <a:ea typeface="Montserrat"/>
                <a:cs typeface="Montserrat"/>
                <a:sym typeface="Montserrat"/>
              </a:rPr>
              <a:t> et en </a:t>
            </a:r>
            <a:r>
              <a:rPr b="1" lang="fr">
                <a:solidFill>
                  <a:srgbClr val="FFFFFF"/>
                </a:solidFill>
                <a:latin typeface="Montserrat"/>
                <a:ea typeface="Montserrat"/>
                <a:cs typeface="Montserrat"/>
                <a:sym typeface="Montserrat"/>
              </a:rPr>
              <a:t>immersion</a:t>
            </a:r>
            <a:r>
              <a:rPr lang="fr">
                <a:solidFill>
                  <a:srgbClr val="FFFFFF"/>
                </a:solidFill>
                <a:latin typeface="Montserrat"/>
                <a:ea typeface="Montserrat"/>
                <a:cs typeface="Montserrat"/>
                <a:sym typeface="Montserrat"/>
              </a:rPr>
              <a:t>.</a:t>
            </a:r>
            <a:endParaRPr>
              <a:solidFill>
                <a:srgbClr val="FFFFFF"/>
              </a:solidFill>
              <a:latin typeface="Montserrat"/>
              <a:ea typeface="Montserrat"/>
              <a:cs typeface="Montserrat"/>
              <a:sym typeface="Montserra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9" name="Shape 239"/>
        <p:cNvGrpSpPr/>
        <p:nvPr/>
      </p:nvGrpSpPr>
      <p:grpSpPr>
        <a:xfrm>
          <a:off x="0" y="0"/>
          <a:ext cx="0" cy="0"/>
          <a:chOff x="0" y="0"/>
          <a:chExt cx="0" cy="0"/>
        </a:xfrm>
      </p:grpSpPr>
      <p:sp>
        <p:nvSpPr>
          <p:cNvPr id="240" name="Google Shape;240;p1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Cible</a:t>
            </a:r>
            <a:endParaRPr/>
          </a:p>
        </p:txBody>
      </p:sp>
      <p:sp>
        <p:nvSpPr>
          <p:cNvPr id="241" name="Google Shape;241;p19"/>
          <p:cNvSpPr txBox="1"/>
          <p:nvPr>
            <p:ph idx="1" type="body"/>
          </p:nvPr>
        </p:nvSpPr>
        <p:spPr>
          <a:xfrm>
            <a:off x="1297500" y="141170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sz="1400"/>
              <a:t>Adolescents européens/occidentaux, au profil joueur enthousiaste « Time-Filler » (préfère les jeux mobiles pour </a:t>
            </a:r>
            <a:r>
              <a:rPr b="1" lang="fr" sz="1400"/>
              <a:t>combler des moments de disponibilités </a:t>
            </a:r>
            <a:r>
              <a:rPr lang="fr" sz="1400"/>
              <a:t>en dehors des sessions de jeu intenses et/ou sociales).</a:t>
            </a:r>
            <a:endParaRPr sz="1400"/>
          </a:p>
          <a:p>
            <a:pPr indent="0" lvl="0" marL="0" rtl="0" algn="l">
              <a:spcBef>
                <a:spcPts val="1600"/>
              </a:spcBef>
              <a:spcAft>
                <a:spcPts val="0"/>
              </a:spcAft>
              <a:buNone/>
            </a:pPr>
            <a:r>
              <a:rPr lang="fr" sz="1400"/>
              <a:t>Contexte de jeu:</a:t>
            </a:r>
            <a:endParaRPr sz="1400"/>
          </a:p>
          <a:p>
            <a:pPr indent="-317500" lvl="0" marL="457200" rtl="0" algn="l">
              <a:spcBef>
                <a:spcPts val="1600"/>
              </a:spcBef>
              <a:spcAft>
                <a:spcPts val="0"/>
              </a:spcAft>
              <a:buSzPts val="1400"/>
              <a:buChar char="-"/>
            </a:pPr>
            <a:r>
              <a:rPr lang="fr" sz="1400"/>
              <a:t>Dans les transport en commun.</a:t>
            </a:r>
            <a:endParaRPr sz="1400"/>
          </a:p>
          <a:p>
            <a:pPr indent="-317500" lvl="0" marL="457200" rtl="0" algn="l">
              <a:spcBef>
                <a:spcPts val="0"/>
              </a:spcBef>
              <a:spcAft>
                <a:spcPts val="0"/>
              </a:spcAft>
              <a:buSzPts val="1400"/>
              <a:buChar char="-"/>
            </a:pPr>
            <a:r>
              <a:rPr lang="fr" sz="1400"/>
              <a:t>Pendant les pauses dans la journée.</a:t>
            </a:r>
            <a:endParaRPr sz="1400"/>
          </a:p>
          <a:p>
            <a:pPr indent="-317500" lvl="0" marL="457200" rtl="0" algn="l">
              <a:spcBef>
                <a:spcPts val="0"/>
              </a:spcBef>
              <a:spcAft>
                <a:spcPts val="0"/>
              </a:spcAft>
              <a:buSzPts val="1400"/>
              <a:buChar char="-"/>
            </a:pPr>
            <a:r>
              <a:rPr lang="fr" sz="1400"/>
              <a:t>etc..</a:t>
            </a:r>
            <a:endParaRPr sz="1400"/>
          </a:p>
          <a:p>
            <a:pPr indent="0" lvl="0" marL="0" rtl="0" algn="l">
              <a:spcBef>
                <a:spcPts val="1600"/>
              </a:spcBef>
              <a:spcAft>
                <a:spcPts val="0"/>
              </a:spcAft>
              <a:buNone/>
            </a:pPr>
            <a:r>
              <a:rPr lang="fr" sz="1400"/>
              <a:t>Notre cible jouera pendant c’est moment de disponibilité, ce qui veut dire que sa session de jeu peut-être interrompu as n’importe quel moment.</a:t>
            </a:r>
            <a:endParaRPr sz="1400"/>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5" name="Shape 245"/>
        <p:cNvGrpSpPr/>
        <p:nvPr/>
      </p:nvGrpSpPr>
      <p:grpSpPr>
        <a:xfrm>
          <a:off x="0" y="0"/>
          <a:ext cx="0" cy="0"/>
          <a:chOff x="0" y="0"/>
          <a:chExt cx="0" cy="0"/>
        </a:xfrm>
      </p:grpSpPr>
      <p:sp>
        <p:nvSpPr>
          <p:cNvPr id="246" name="Google Shape;246;p20"/>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Technologie</a:t>
            </a:r>
            <a:endParaRPr/>
          </a:p>
        </p:txBody>
      </p:sp>
      <p:sp>
        <p:nvSpPr>
          <p:cNvPr id="247" name="Google Shape;247;p20"/>
          <p:cNvSpPr txBox="1"/>
          <p:nvPr>
            <p:ph idx="1" type="body"/>
          </p:nvPr>
        </p:nvSpPr>
        <p:spPr>
          <a:xfrm>
            <a:off x="1297500" y="1567550"/>
            <a:ext cx="73230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sz="1400"/>
              <a:t>Format d’écran universels </a:t>
            </a:r>
            <a:r>
              <a:rPr b="1" lang="fr" sz="1400"/>
              <a:t>16:9</a:t>
            </a:r>
            <a:r>
              <a:rPr lang="fr" sz="1400"/>
              <a:t> car </a:t>
            </a:r>
            <a:r>
              <a:rPr lang="fr" sz="1400"/>
              <a:t>même</a:t>
            </a:r>
            <a:r>
              <a:rPr lang="fr" sz="1400"/>
              <a:t> si aujourd’hui ce n’est pas le plus populaire au </a:t>
            </a:r>
            <a:r>
              <a:rPr lang="fr" sz="1400"/>
              <a:t>près</a:t>
            </a:r>
            <a:r>
              <a:rPr lang="fr" sz="1400"/>
              <a:t> de notres cible, c’est le plus accessible. </a:t>
            </a:r>
            <a:endParaRPr sz="1400"/>
          </a:p>
          <a:p>
            <a:pPr indent="0" lvl="0" marL="0" rtl="0" algn="l">
              <a:spcBef>
                <a:spcPts val="1600"/>
              </a:spcBef>
              <a:spcAft>
                <a:spcPts val="0"/>
              </a:spcAft>
              <a:buNone/>
            </a:pPr>
            <a:r>
              <a:rPr lang="fr" sz="1400"/>
              <a:t>Car les autres smartphones ayant un format différent (18:9 ; 17,5:9 ; etc…) peuvent </a:t>
            </a:r>
            <a:r>
              <a:rPr b="1" lang="fr" sz="1400"/>
              <a:t>adapter automatiquement</a:t>
            </a:r>
            <a:r>
              <a:rPr lang="fr" sz="1400"/>
              <a:t> le format natif d’un(e) application / jeu au format de l’appareil.</a:t>
            </a:r>
            <a:endParaRPr sz="1400"/>
          </a:p>
          <a:p>
            <a:pPr indent="0" lvl="0" marL="0" rtl="0" algn="l">
              <a:spcBef>
                <a:spcPts val="1600"/>
              </a:spcBef>
              <a:spcAft>
                <a:spcPts val="0"/>
              </a:spcAft>
              <a:buNone/>
            </a:pPr>
            <a:r>
              <a:rPr lang="fr" sz="1400"/>
              <a:t>L’utilisation d’un smartphone </a:t>
            </a:r>
            <a:r>
              <a:rPr lang="fr" sz="1400"/>
              <a:t>implique</a:t>
            </a:r>
            <a:r>
              <a:rPr lang="fr" sz="1400"/>
              <a:t> également un </a:t>
            </a:r>
            <a:r>
              <a:rPr b="1" lang="fr" sz="1400"/>
              <a:t>design UI propre aux mobiles</a:t>
            </a:r>
            <a:r>
              <a:rPr lang="fr" sz="1400"/>
              <a:t>                      ( développé plus en détails dans la partie 3C ).</a:t>
            </a:r>
            <a:endParaRPr sz="1400"/>
          </a:p>
          <a:p>
            <a:pPr indent="0" lvl="0" marL="0" rtl="0" algn="l">
              <a:spcBef>
                <a:spcPts val="1600"/>
              </a:spcBef>
              <a:spcAft>
                <a:spcPts val="160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1" name="Shape 251"/>
        <p:cNvGrpSpPr/>
        <p:nvPr/>
      </p:nvGrpSpPr>
      <p:grpSpPr>
        <a:xfrm>
          <a:off x="0" y="0"/>
          <a:ext cx="0" cy="0"/>
          <a:chOff x="0" y="0"/>
          <a:chExt cx="0" cy="0"/>
        </a:xfrm>
      </p:grpSpPr>
      <p:sp>
        <p:nvSpPr>
          <p:cNvPr id="252" name="Google Shape;252;p21"/>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Définition de l’Expérience Utilisateur</a:t>
            </a:r>
            <a:endParaRPr/>
          </a:p>
        </p:txBody>
      </p:sp>
      <p:sp>
        <p:nvSpPr>
          <p:cNvPr id="253" name="Google Shape;253;p21"/>
          <p:cNvSpPr txBox="1"/>
          <p:nvPr>
            <p:ph idx="1" type="body"/>
          </p:nvPr>
        </p:nvSpPr>
        <p:spPr>
          <a:xfrm>
            <a:off x="1297500" y="1567550"/>
            <a:ext cx="73230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sz="1400"/>
              <a:t>Je voulais que mon expérience de jeu s’apparente à celles de “Wario Ware” et de “Game Soup”, mais avec un aspect </a:t>
            </a:r>
            <a:r>
              <a:rPr b="1" lang="fr" sz="1400"/>
              <a:t>plus </a:t>
            </a:r>
            <a:r>
              <a:rPr b="1" lang="fr" sz="1400"/>
              <a:t>communautaire</a:t>
            </a:r>
            <a:r>
              <a:rPr b="1" lang="fr" sz="1400"/>
              <a:t> et compétitif</a:t>
            </a:r>
            <a:r>
              <a:rPr lang="fr" sz="1400"/>
              <a:t>.</a:t>
            </a:r>
            <a:endParaRPr sz="1400"/>
          </a:p>
          <a:p>
            <a:pPr indent="0" lvl="0" marL="0" rtl="0" algn="l">
              <a:spcBef>
                <a:spcPts val="1600"/>
              </a:spcBef>
              <a:spcAft>
                <a:spcPts val="0"/>
              </a:spcAft>
              <a:buNone/>
            </a:pPr>
            <a:r>
              <a:rPr lang="fr" sz="1400"/>
              <a:t>Notre cible jouera au jeu durant c’est tant de disponibilité pour </a:t>
            </a:r>
            <a:r>
              <a:rPr b="1" lang="fr" sz="1400"/>
              <a:t>passer le temps</a:t>
            </a:r>
            <a:r>
              <a:rPr lang="fr" sz="1400"/>
              <a:t>. Cela veut dire qu’il faut que </a:t>
            </a:r>
            <a:r>
              <a:rPr lang="fr" sz="1400"/>
              <a:t>l</a:t>
            </a:r>
            <a:r>
              <a:rPr b="1" lang="fr" sz="1400"/>
              <a:t>’intensité de jeu</a:t>
            </a:r>
            <a:r>
              <a:rPr lang="fr" sz="1400"/>
              <a:t> soit suffisamment </a:t>
            </a:r>
            <a:r>
              <a:rPr b="1" lang="fr" sz="1400"/>
              <a:t>élevée</a:t>
            </a:r>
            <a:r>
              <a:rPr lang="fr" sz="1400"/>
              <a:t> </a:t>
            </a:r>
            <a:r>
              <a:rPr lang="fr" sz="1400"/>
              <a:t>pour le </a:t>
            </a:r>
            <a:r>
              <a:rPr b="1" lang="fr" sz="1400"/>
              <a:t>maintenir d</a:t>
            </a:r>
            <a:r>
              <a:rPr b="1" lang="fr" sz="1400"/>
              <a:t>essus</a:t>
            </a:r>
            <a:r>
              <a:rPr lang="fr" sz="1400"/>
              <a:t>.</a:t>
            </a:r>
            <a:endParaRPr sz="1400"/>
          </a:p>
          <a:p>
            <a:pPr indent="0" lvl="0" marL="0" rtl="0" algn="l">
              <a:spcBef>
                <a:spcPts val="1600"/>
              </a:spcBef>
              <a:spcAft>
                <a:spcPts val="0"/>
              </a:spcAft>
              <a:buNone/>
            </a:pPr>
            <a:r>
              <a:rPr lang="fr" sz="1400"/>
              <a:t>Prévoir le fait que la session de jeu peut être </a:t>
            </a:r>
            <a:r>
              <a:rPr b="1" lang="fr" sz="1400"/>
              <a:t>interrompu à tout moment</a:t>
            </a:r>
            <a:r>
              <a:rPr lang="fr" sz="1400"/>
              <a:t>.                                 (évité de de faire un jeu basé sur la narration)</a:t>
            </a:r>
            <a:endParaRPr sz="1400"/>
          </a:p>
          <a:p>
            <a:pPr indent="0" lvl="0" marL="0" rtl="0" algn="l">
              <a:spcBef>
                <a:spcPts val="1600"/>
              </a:spcBef>
              <a:spcAft>
                <a:spcPts val="0"/>
              </a:spcAft>
              <a:buNone/>
            </a:pPr>
            <a:r>
              <a:t/>
            </a:r>
            <a:endParaRPr sz="1400"/>
          </a:p>
          <a:p>
            <a:pPr indent="0" lvl="0" marL="0" rtl="0" algn="l">
              <a:spcBef>
                <a:spcPts val="1600"/>
              </a:spcBef>
              <a:spcAft>
                <a:spcPts val="160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7" name="Shape 257"/>
        <p:cNvGrpSpPr/>
        <p:nvPr/>
      </p:nvGrpSpPr>
      <p:grpSpPr>
        <a:xfrm>
          <a:off x="0" y="0"/>
          <a:ext cx="0" cy="0"/>
          <a:chOff x="0" y="0"/>
          <a:chExt cx="0" cy="0"/>
        </a:xfrm>
      </p:grpSpPr>
      <p:sp>
        <p:nvSpPr>
          <p:cNvPr id="258" name="Google Shape;258;p22"/>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Concept</a:t>
            </a:r>
            <a:endParaRPr/>
          </a:p>
        </p:txBody>
      </p:sp>
      <p:sp>
        <p:nvSpPr>
          <p:cNvPr id="259" name="Google Shape;259;p22"/>
          <p:cNvSpPr txBox="1"/>
          <p:nvPr>
            <p:ph idx="1" type="body"/>
          </p:nvPr>
        </p:nvSpPr>
        <p:spPr>
          <a:xfrm>
            <a:off x="1297500" y="1167750"/>
            <a:ext cx="7323000" cy="331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sz="1400"/>
              <a:t>Durant le temps de session de jeu, le joueur se transforme en un hacker qui n’a qu’un seul objectif, pirater le plus grand nombre de système informatique. Pour cela, il devra réussir des mini-jeux qui se succéderont, tout en </a:t>
            </a:r>
            <a:r>
              <a:rPr lang="fr" sz="1400"/>
              <a:t>sachant</a:t>
            </a:r>
            <a:r>
              <a:rPr lang="fr" sz="1400"/>
              <a:t> que plus il en réussira, plus il </a:t>
            </a:r>
            <a:r>
              <a:rPr lang="fr" sz="1400"/>
              <a:t>sera</a:t>
            </a:r>
            <a:r>
              <a:rPr lang="fr" sz="1400"/>
              <a:t> difficile de continuer, car le temps limité de chaque mini-jeux se verra être amoindris tous les 6 micro-jeux réussis.</a:t>
            </a:r>
            <a:endParaRPr sz="1400"/>
          </a:p>
          <a:p>
            <a:pPr indent="0" lvl="0" marL="0" rtl="0" algn="l">
              <a:spcBef>
                <a:spcPts val="1600"/>
              </a:spcBef>
              <a:spcAft>
                <a:spcPts val="0"/>
              </a:spcAft>
              <a:buNone/>
            </a:pPr>
            <a:r>
              <a:rPr lang="fr" sz="1400"/>
              <a:t>Si il échoue à un micro où alors qu’il n’a pas pu le finir dans le temps imparti, il se verra retirer  point de vie. Au bout de 3 points de vie retirer, la partie est</a:t>
            </a:r>
            <a:r>
              <a:rPr lang="fr" sz="1400"/>
              <a:t> terminée.</a:t>
            </a:r>
            <a:endParaRPr sz="1400"/>
          </a:p>
          <a:p>
            <a:pPr indent="0" lvl="0" marL="0" rtl="0" algn="l">
              <a:spcBef>
                <a:spcPts val="1600"/>
              </a:spcBef>
              <a:spcAft>
                <a:spcPts val="0"/>
              </a:spcAft>
              <a:buNone/>
            </a:pPr>
            <a:r>
              <a:rPr lang="fr" sz="1400"/>
              <a:t>Alors, un ratio sera </a:t>
            </a:r>
            <a:r>
              <a:rPr lang="fr" sz="1400"/>
              <a:t>calculé</a:t>
            </a:r>
            <a:r>
              <a:rPr lang="fr" sz="1400"/>
              <a:t> entre le nombre de micro-jeux réussi et le temps que le joueur a passé à les faire, ceci dans le but de générer un score global de la session de jeu.</a:t>
            </a:r>
            <a:endParaRPr sz="1400"/>
          </a:p>
          <a:p>
            <a:pPr indent="0" lvl="0" marL="0" rtl="0" algn="l">
              <a:spcBef>
                <a:spcPts val="1600"/>
              </a:spcBef>
              <a:spcAft>
                <a:spcPts val="0"/>
              </a:spcAft>
              <a:buNone/>
            </a:pPr>
            <a:r>
              <a:t/>
            </a:r>
            <a:endParaRPr sz="1400"/>
          </a:p>
          <a:p>
            <a:pPr indent="0" lvl="0" marL="0" rtl="0" algn="l">
              <a:spcBef>
                <a:spcPts val="1600"/>
              </a:spcBef>
              <a:spcAft>
                <a:spcPts val="0"/>
              </a:spcAft>
              <a:buNone/>
            </a:pPr>
            <a:r>
              <a:t/>
            </a:r>
            <a:endParaRPr sz="1400"/>
          </a:p>
          <a:p>
            <a:pPr indent="0" lvl="0" marL="0" rtl="0" algn="l">
              <a:spcBef>
                <a:spcPts val="1600"/>
              </a:spcBef>
              <a:spcAft>
                <a:spcPts val="0"/>
              </a:spcAft>
              <a:buNone/>
            </a:pPr>
            <a:r>
              <a:t/>
            </a:r>
            <a:endParaRPr sz="1400"/>
          </a:p>
          <a:p>
            <a:pPr indent="0" lvl="0" marL="0" rtl="0" algn="l">
              <a:spcBef>
                <a:spcPts val="1600"/>
              </a:spcBef>
              <a:spcAft>
                <a:spcPts val="0"/>
              </a:spcAft>
              <a:buNone/>
            </a:pPr>
            <a:r>
              <a:t/>
            </a:r>
            <a:endParaRPr sz="1400"/>
          </a:p>
          <a:p>
            <a:pPr indent="0" lvl="0" marL="0" rtl="0" algn="l">
              <a:spcBef>
                <a:spcPts val="1600"/>
              </a:spcBef>
              <a:spcAft>
                <a:spcPts val="0"/>
              </a:spcAft>
              <a:buNone/>
            </a:pPr>
            <a:r>
              <a:t/>
            </a:r>
            <a:endParaRPr sz="1400"/>
          </a:p>
          <a:p>
            <a:pPr indent="0" lvl="0" marL="0" rtl="0" algn="l">
              <a:spcBef>
                <a:spcPts val="1600"/>
              </a:spcBef>
              <a:spcAft>
                <a:spcPts val="0"/>
              </a:spcAft>
              <a:buNone/>
            </a:pPr>
            <a:r>
              <a:t/>
            </a:r>
            <a:endParaRPr sz="1400"/>
          </a:p>
          <a:p>
            <a:pPr indent="0" lvl="0" marL="0" rtl="0" algn="l">
              <a:spcBef>
                <a:spcPts val="1600"/>
              </a:spcBef>
              <a:spcAft>
                <a:spcPts val="0"/>
              </a:spcAft>
              <a:buNone/>
            </a:pPr>
            <a:r>
              <a:t/>
            </a:r>
            <a:endParaRPr sz="1400"/>
          </a:p>
          <a:p>
            <a:pPr indent="0" lvl="0" marL="0" rtl="0" algn="l">
              <a:spcBef>
                <a:spcPts val="1600"/>
              </a:spcBef>
              <a:spcAft>
                <a:spcPts val="0"/>
              </a:spcAft>
              <a:buNone/>
            </a:pPr>
            <a:r>
              <a:t/>
            </a:r>
            <a:endParaRPr sz="1400"/>
          </a:p>
          <a:p>
            <a:pPr indent="0" lvl="0" marL="0" rtl="0" algn="l">
              <a:spcBef>
                <a:spcPts val="1600"/>
              </a:spcBef>
              <a:spcAft>
                <a:spcPts val="160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3" name="Shape 263"/>
        <p:cNvGrpSpPr/>
        <p:nvPr/>
      </p:nvGrpSpPr>
      <p:grpSpPr>
        <a:xfrm>
          <a:off x="0" y="0"/>
          <a:ext cx="0" cy="0"/>
          <a:chOff x="0" y="0"/>
          <a:chExt cx="0" cy="0"/>
        </a:xfrm>
      </p:grpSpPr>
      <p:sp>
        <p:nvSpPr>
          <p:cNvPr id="264" name="Google Shape;264;p23"/>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Concept</a:t>
            </a:r>
            <a:endParaRPr/>
          </a:p>
        </p:txBody>
      </p:sp>
      <p:pic>
        <p:nvPicPr>
          <p:cNvPr id="265" name="Google Shape;265;p23"/>
          <p:cNvPicPr preferRelativeResize="0"/>
          <p:nvPr/>
        </p:nvPicPr>
        <p:blipFill rotWithShape="1">
          <a:blip r:embed="rId3">
            <a:alphaModFix/>
          </a:blip>
          <a:srcRect b="18046" l="0" r="0" t="15286"/>
          <a:stretch/>
        </p:blipFill>
        <p:spPr>
          <a:xfrm>
            <a:off x="1469550" y="1013175"/>
            <a:ext cx="7230600" cy="361537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9" name="Shape 269"/>
        <p:cNvGrpSpPr/>
        <p:nvPr/>
      </p:nvGrpSpPr>
      <p:grpSpPr>
        <a:xfrm>
          <a:off x="0" y="0"/>
          <a:ext cx="0" cy="0"/>
          <a:chOff x="0" y="0"/>
          <a:chExt cx="0" cy="0"/>
        </a:xfrm>
      </p:grpSpPr>
      <p:sp>
        <p:nvSpPr>
          <p:cNvPr id="270" name="Google Shape;270;p2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Concept</a:t>
            </a:r>
            <a:endParaRPr/>
          </a:p>
        </p:txBody>
      </p:sp>
      <p:sp>
        <p:nvSpPr>
          <p:cNvPr id="271" name="Google Shape;271;p24"/>
          <p:cNvSpPr txBox="1"/>
          <p:nvPr>
            <p:ph idx="1" type="body"/>
          </p:nvPr>
        </p:nvSpPr>
        <p:spPr>
          <a:xfrm>
            <a:off x="1297500" y="1015350"/>
            <a:ext cx="7323000" cy="331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sz="1400"/>
              <a:t>Etant donné que la difficulté augmente par </a:t>
            </a:r>
            <a:r>
              <a:rPr lang="fr" sz="1400"/>
              <a:t>palier</a:t>
            </a:r>
            <a:r>
              <a:rPr lang="fr" sz="1400"/>
              <a:t> (tout les X mini-jeux, le chrono </a:t>
            </a:r>
            <a:r>
              <a:rPr lang="fr" sz="1400"/>
              <a:t>réduit</a:t>
            </a:r>
            <a:r>
              <a:rPr lang="fr" sz="1400"/>
              <a:t>), le joueur </a:t>
            </a:r>
            <a:r>
              <a:rPr lang="fr" sz="1400"/>
              <a:t>se</a:t>
            </a:r>
            <a:r>
              <a:rPr lang="fr" sz="1400"/>
              <a:t> sentira dépassées par moment, ce qui le pousse à apprendre de nouvelles techniques pour toujours plus </a:t>
            </a:r>
            <a:r>
              <a:rPr lang="fr" sz="1400"/>
              <a:t>optimiser</a:t>
            </a:r>
            <a:r>
              <a:rPr lang="fr" sz="1400"/>
              <a:t> </a:t>
            </a:r>
            <a:r>
              <a:rPr lang="fr" sz="1400"/>
              <a:t>son</a:t>
            </a:r>
            <a:r>
              <a:rPr lang="fr" sz="1400"/>
              <a:t> temps.</a:t>
            </a:r>
            <a:endParaRPr sz="1400"/>
          </a:p>
          <a:p>
            <a:pPr indent="0" lvl="0" marL="0" rtl="0" algn="l">
              <a:spcBef>
                <a:spcPts val="1600"/>
              </a:spcBef>
              <a:spcAft>
                <a:spcPts val="0"/>
              </a:spcAft>
              <a:buNone/>
            </a:pPr>
            <a:r>
              <a:t/>
            </a:r>
            <a:endParaRPr sz="1400"/>
          </a:p>
          <a:p>
            <a:pPr indent="0" lvl="0" marL="0" rtl="0" algn="l">
              <a:spcBef>
                <a:spcPts val="1600"/>
              </a:spcBef>
              <a:spcAft>
                <a:spcPts val="0"/>
              </a:spcAft>
              <a:buNone/>
            </a:pPr>
            <a:r>
              <a:t/>
            </a:r>
            <a:endParaRPr sz="1400"/>
          </a:p>
          <a:p>
            <a:pPr indent="0" lvl="0" marL="0" rtl="0" algn="l">
              <a:spcBef>
                <a:spcPts val="1600"/>
              </a:spcBef>
              <a:spcAft>
                <a:spcPts val="0"/>
              </a:spcAft>
              <a:buNone/>
            </a:pPr>
            <a:r>
              <a:t/>
            </a:r>
            <a:endParaRPr sz="1400"/>
          </a:p>
          <a:p>
            <a:pPr indent="0" lvl="0" marL="0" rtl="0" algn="l">
              <a:spcBef>
                <a:spcPts val="1600"/>
              </a:spcBef>
              <a:spcAft>
                <a:spcPts val="0"/>
              </a:spcAft>
              <a:buNone/>
            </a:pPr>
            <a:r>
              <a:t/>
            </a:r>
            <a:endParaRPr sz="1400"/>
          </a:p>
          <a:p>
            <a:pPr indent="0" lvl="0" marL="0" rtl="0" algn="l">
              <a:spcBef>
                <a:spcPts val="1600"/>
              </a:spcBef>
              <a:spcAft>
                <a:spcPts val="0"/>
              </a:spcAft>
              <a:buNone/>
            </a:pPr>
            <a:r>
              <a:t/>
            </a:r>
            <a:endParaRPr sz="1400"/>
          </a:p>
          <a:p>
            <a:pPr indent="0" lvl="0" marL="0" rtl="0" algn="l">
              <a:spcBef>
                <a:spcPts val="1600"/>
              </a:spcBef>
              <a:spcAft>
                <a:spcPts val="0"/>
              </a:spcAft>
              <a:buNone/>
            </a:pPr>
            <a:r>
              <a:t/>
            </a:r>
            <a:endParaRPr sz="1400"/>
          </a:p>
          <a:p>
            <a:pPr indent="0" lvl="0" marL="0" rtl="0" algn="l">
              <a:spcBef>
                <a:spcPts val="1600"/>
              </a:spcBef>
              <a:spcAft>
                <a:spcPts val="0"/>
              </a:spcAft>
              <a:buNone/>
            </a:pPr>
            <a:r>
              <a:t/>
            </a:r>
            <a:endParaRPr sz="1400"/>
          </a:p>
          <a:p>
            <a:pPr indent="0" lvl="0" marL="0" rtl="0" algn="l">
              <a:spcBef>
                <a:spcPts val="1600"/>
              </a:spcBef>
              <a:spcAft>
                <a:spcPts val="0"/>
              </a:spcAft>
              <a:buNone/>
            </a:pPr>
            <a:r>
              <a:t/>
            </a:r>
            <a:endParaRPr sz="1400"/>
          </a:p>
          <a:p>
            <a:pPr indent="0" lvl="0" marL="0" rtl="0" algn="l">
              <a:spcBef>
                <a:spcPts val="1600"/>
              </a:spcBef>
              <a:spcAft>
                <a:spcPts val="0"/>
              </a:spcAft>
              <a:buNone/>
            </a:pPr>
            <a:r>
              <a:t/>
            </a:r>
            <a:endParaRPr sz="1400"/>
          </a:p>
          <a:p>
            <a:pPr indent="0" lvl="0" marL="0" rtl="0" algn="l">
              <a:spcBef>
                <a:spcPts val="1600"/>
              </a:spcBef>
              <a:spcAft>
                <a:spcPts val="0"/>
              </a:spcAft>
              <a:buNone/>
            </a:pPr>
            <a:r>
              <a:t/>
            </a:r>
            <a:endParaRPr sz="1400"/>
          </a:p>
          <a:p>
            <a:pPr indent="0" lvl="0" marL="0" rtl="0" algn="l">
              <a:spcBef>
                <a:spcPts val="1600"/>
              </a:spcBef>
              <a:spcAft>
                <a:spcPts val="1600"/>
              </a:spcAft>
              <a:buNone/>
            </a:pPr>
            <a:r>
              <a:t/>
            </a:r>
            <a:endParaRPr/>
          </a:p>
        </p:txBody>
      </p:sp>
      <p:pic>
        <p:nvPicPr>
          <p:cNvPr id="272" name="Google Shape;272;p24"/>
          <p:cNvPicPr preferRelativeResize="0"/>
          <p:nvPr/>
        </p:nvPicPr>
        <p:blipFill rotWithShape="1">
          <a:blip r:embed="rId3">
            <a:alphaModFix/>
          </a:blip>
          <a:srcRect b="17281" l="0" r="0" t="10920"/>
          <a:stretch/>
        </p:blipFill>
        <p:spPr>
          <a:xfrm>
            <a:off x="2224788" y="2057975"/>
            <a:ext cx="5184324" cy="279167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6" name="Shape 276"/>
        <p:cNvGrpSpPr/>
        <p:nvPr/>
      </p:nvGrpSpPr>
      <p:grpSpPr>
        <a:xfrm>
          <a:off x="0" y="0"/>
          <a:ext cx="0" cy="0"/>
          <a:chOff x="0" y="0"/>
          <a:chExt cx="0" cy="0"/>
        </a:xfrm>
      </p:grpSpPr>
      <p:sp>
        <p:nvSpPr>
          <p:cNvPr id="277" name="Google Shape;277;p2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Concept</a:t>
            </a:r>
            <a:endParaRPr/>
          </a:p>
        </p:txBody>
      </p:sp>
      <p:sp>
        <p:nvSpPr>
          <p:cNvPr id="278" name="Google Shape;278;p25"/>
          <p:cNvSpPr txBox="1"/>
          <p:nvPr>
            <p:ph idx="1" type="body"/>
          </p:nvPr>
        </p:nvSpPr>
        <p:spPr>
          <a:xfrm>
            <a:off x="1297500" y="1167750"/>
            <a:ext cx="7323000" cy="33111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fr" sz="1400"/>
              <a:t>À chaque fin de partie, l</a:t>
            </a:r>
            <a:r>
              <a:rPr b="1" lang="fr" sz="1400"/>
              <a:t>e score du joueur s’affichera</a:t>
            </a:r>
            <a:r>
              <a:rPr lang="fr" sz="1400"/>
              <a:t> et lui proposera de le</a:t>
            </a:r>
            <a:r>
              <a:rPr b="1" lang="fr" sz="1400"/>
              <a:t> partager sur les réseaux sociaux</a:t>
            </a:r>
            <a:r>
              <a:rPr lang="fr" sz="1400"/>
              <a:t> (ex: Facebook, Twitter, etc....) ce qui a </a:t>
            </a:r>
            <a:r>
              <a:rPr b="1" lang="fr" sz="1400"/>
              <a:t>plusieurs avantages</a:t>
            </a:r>
            <a:r>
              <a:rPr lang="fr" sz="1400"/>
              <a:t> :</a:t>
            </a:r>
            <a:endParaRPr sz="1400"/>
          </a:p>
          <a:p>
            <a:pPr indent="457200" lvl="0" marL="0" rtl="0" algn="l">
              <a:lnSpc>
                <a:spcPct val="100000"/>
              </a:lnSpc>
              <a:spcBef>
                <a:spcPts val="1600"/>
              </a:spcBef>
              <a:spcAft>
                <a:spcPts val="0"/>
              </a:spcAft>
              <a:buNone/>
            </a:pPr>
            <a:r>
              <a:rPr lang="fr" sz="1400"/>
              <a:t>-  Cela permet de mettre en compétition amicale le joueur avec ces amis.</a:t>
            </a:r>
            <a:endParaRPr sz="1400"/>
          </a:p>
          <a:p>
            <a:pPr indent="457200" lvl="0" marL="0" rtl="0" algn="l">
              <a:lnSpc>
                <a:spcPct val="100000"/>
              </a:lnSpc>
              <a:spcBef>
                <a:spcPts val="1600"/>
              </a:spcBef>
              <a:spcAft>
                <a:spcPts val="0"/>
              </a:spcAft>
              <a:buNone/>
            </a:pPr>
            <a:r>
              <a:rPr lang="fr" sz="1400"/>
              <a:t>- Augmente la visibilité du jeu (publicité gratuite).</a:t>
            </a:r>
            <a:endParaRPr sz="1400"/>
          </a:p>
          <a:p>
            <a:pPr indent="0" lvl="0" marL="0" rtl="0" algn="l">
              <a:lnSpc>
                <a:spcPct val="100000"/>
              </a:lnSpc>
              <a:spcBef>
                <a:spcPts val="1600"/>
              </a:spcBef>
              <a:spcAft>
                <a:spcPts val="0"/>
              </a:spcAft>
              <a:buNone/>
            </a:pPr>
            <a:r>
              <a:rPr lang="fr" sz="1400"/>
              <a:t>Système de saisons, avec des rang qui serait réinitialisé toute les X semaines.</a:t>
            </a:r>
            <a:endParaRPr sz="1400"/>
          </a:p>
          <a:p>
            <a:pPr indent="0" lvl="0" marL="0" rtl="0" algn="l">
              <a:spcBef>
                <a:spcPts val="1600"/>
              </a:spcBef>
              <a:spcAft>
                <a:spcPts val="0"/>
              </a:spcAft>
              <a:buNone/>
            </a:pPr>
            <a:r>
              <a:rPr lang="fr" sz="1400"/>
              <a:t>Renouveler la liste des mini-jeux présents dans le ware toutes les semaines.</a:t>
            </a:r>
            <a:endParaRPr sz="1400"/>
          </a:p>
          <a:p>
            <a:pPr indent="0" lvl="0" marL="0" rtl="0" algn="l">
              <a:spcBef>
                <a:spcPts val="1600"/>
              </a:spcBef>
              <a:spcAft>
                <a:spcPts val="0"/>
              </a:spcAft>
              <a:buNone/>
            </a:pPr>
            <a:r>
              <a:rPr lang="fr" sz="1400"/>
              <a:t>Ajouter au jeu de bases des mini-jeux saisonniers et/ou événementiel (Ex: Halloween, Noël, etc).</a:t>
            </a:r>
            <a:endParaRPr sz="1400"/>
          </a:p>
          <a:p>
            <a:pPr indent="0" lvl="0" marL="0" rtl="0" algn="l">
              <a:spcBef>
                <a:spcPts val="1600"/>
              </a:spcBef>
              <a:spcAft>
                <a:spcPts val="0"/>
              </a:spcAft>
              <a:buNone/>
            </a:pPr>
            <a:r>
              <a:t/>
            </a:r>
            <a:endParaRPr sz="1400"/>
          </a:p>
          <a:p>
            <a:pPr indent="0" lvl="0" marL="0" rtl="0" algn="l">
              <a:spcBef>
                <a:spcPts val="1600"/>
              </a:spcBef>
              <a:spcAft>
                <a:spcPts val="0"/>
              </a:spcAft>
              <a:buNone/>
            </a:pPr>
            <a:r>
              <a:t/>
            </a:r>
            <a:endParaRPr sz="1400"/>
          </a:p>
          <a:p>
            <a:pPr indent="0" lvl="0" marL="0" rtl="0" algn="l">
              <a:spcBef>
                <a:spcPts val="1600"/>
              </a:spcBef>
              <a:spcAft>
                <a:spcPts val="0"/>
              </a:spcAft>
              <a:buNone/>
            </a:pPr>
            <a:r>
              <a:t/>
            </a:r>
            <a:endParaRPr sz="1400"/>
          </a:p>
          <a:p>
            <a:pPr indent="0" lvl="0" marL="0" rtl="0" algn="l">
              <a:spcBef>
                <a:spcPts val="1600"/>
              </a:spcBef>
              <a:spcAft>
                <a:spcPts val="0"/>
              </a:spcAft>
              <a:buNone/>
            </a:pPr>
            <a:r>
              <a:t/>
            </a:r>
            <a:endParaRPr sz="1400"/>
          </a:p>
          <a:p>
            <a:pPr indent="0" lvl="0" marL="0" rtl="0" algn="l">
              <a:spcBef>
                <a:spcPts val="1600"/>
              </a:spcBef>
              <a:spcAft>
                <a:spcPts val="0"/>
              </a:spcAft>
              <a:buNone/>
            </a:pPr>
            <a:r>
              <a:t/>
            </a:r>
            <a:endParaRPr sz="1400"/>
          </a:p>
          <a:p>
            <a:pPr indent="0" lvl="0" marL="0" rtl="0" algn="l">
              <a:spcBef>
                <a:spcPts val="1600"/>
              </a:spcBef>
              <a:spcAft>
                <a:spcPts val="0"/>
              </a:spcAft>
              <a:buNone/>
            </a:pPr>
            <a:r>
              <a:t/>
            </a:r>
            <a:endParaRPr sz="1400"/>
          </a:p>
          <a:p>
            <a:pPr indent="0" lvl="0" marL="0" rtl="0" algn="l">
              <a:spcBef>
                <a:spcPts val="1600"/>
              </a:spcBef>
              <a:spcAft>
                <a:spcPts val="0"/>
              </a:spcAft>
              <a:buNone/>
            </a:pPr>
            <a:r>
              <a:t/>
            </a:r>
            <a:endParaRPr sz="1400"/>
          </a:p>
          <a:p>
            <a:pPr indent="0" lvl="0" marL="0" rtl="0" algn="l">
              <a:spcBef>
                <a:spcPts val="1600"/>
              </a:spcBef>
              <a:spcAft>
                <a:spcPts val="0"/>
              </a:spcAft>
              <a:buNone/>
            </a:pPr>
            <a:r>
              <a:t/>
            </a:r>
            <a:endParaRPr sz="1400"/>
          </a:p>
          <a:p>
            <a:pPr indent="0" lvl="0" marL="0" rtl="0" algn="l">
              <a:spcBef>
                <a:spcPts val="1600"/>
              </a:spcBef>
              <a:spcAft>
                <a:spcPts val="0"/>
              </a:spcAft>
              <a:buNone/>
            </a:pPr>
            <a:r>
              <a:t/>
            </a:r>
            <a:endParaRPr sz="1400"/>
          </a:p>
          <a:p>
            <a:pPr indent="0" lvl="0" marL="0" rtl="0" algn="l">
              <a:spcBef>
                <a:spcPts val="1600"/>
              </a:spcBef>
              <a:spcAft>
                <a:spcPts val="0"/>
              </a:spcAft>
              <a:buNone/>
            </a:pPr>
            <a:r>
              <a:t/>
            </a:r>
            <a:endParaRPr sz="1400"/>
          </a:p>
          <a:p>
            <a:pPr indent="0" lvl="0" marL="0" rtl="0" algn="l">
              <a:spcBef>
                <a:spcPts val="1600"/>
              </a:spcBef>
              <a:spcAft>
                <a:spcPts val="160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